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endParaRPr sz="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1214080" y="29634178"/>
            <a:ext cx="10241280" cy="175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" tIns="9075" rIns="9075" bIns="90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017837" y="1752600"/>
            <a:ext cx="37856160" cy="636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" tIns="9075" rIns="9075" bIns="90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3017837" y="8763000"/>
            <a:ext cx="37856160" cy="20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" tIns="9075" rIns="9075" bIns="9075" anchor="t" anchorCtr="0">
            <a:noAutofit/>
          </a:bodyPr>
          <a:lstStyle>
            <a:lvl1pPr marL="2194560" lvl="0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•"/>
              <a:defRPr/>
            </a:lvl1pPr>
            <a:lvl2pPr marL="4389120" lvl="1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•"/>
              <a:defRPr/>
            </a:lvl2pPr>
            <a:lvl3pPr marL="6583680" lvl="2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•"/>
              <a:defRPr/>
            </a:lvl3pPr>
            <a:lvl4pPr marL="8778240" lvl="3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•"/>
              <a:defRPr/>
            </a:lvl4pPr>
            <a:lvl5pPr marL="10972800" lvl="4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•"/>
              <a:defRPr/>
            </a:lvl5pPr>
            <a:lvl6pPr marL="13167360" lvl="5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●"/>
              <a:defRPr/>
            </a:lvl6pPr>
            <a:lvl7pPr marL="15361920" lvl="6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●"/>
              <a:defRPr/>
            </a:lvl7pPr>
            <a:lvl8pPr marL="17556480" lvl="7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●"/>
              <a:defRPr/>
            </a:lvl8pPr>
            <a:lvl9pPr marL="19751040" lvl="8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●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0215658" y="31115669"/>
            <a:ext cx="65808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" tIns="9075" rIns="9075" bIns="90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017837" y="1752600"/>
            <a:ext cx="37856160" cy="636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" tIns="9075" rIns="9075" bIns="90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017837" y="8763000"/>
            <a:ext cx="37856160" cy="20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" tIns="9075" rIns="9075" bIns="9075" anchor="t" anchorCtr="0">
            <a:noAutofit/>
          </a:bodyPr>
          <a:lstStyle>
            <a:lvl1pPr marL="2194560" lvl="0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•"/>
              <a:defRPr/>
            </a:lvl1pPr>
            <a:lvl2pPr marL="4389120" lvl="1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•"/>
              <a:defRPr/>
            </a:lvl2pPr>
            <a:lvl3pPr marL="6583680" lvl="2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•"/>
              <a:defRPr/>
            </a:lvl3pPr>
            <a:lvl4pPr marL="8778240" lvl="3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•"/>
              <a:defRPr/>
            </a:lvl4pPr>
            <a:lvl5pPr marL="10972800" lvl="4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•"/>
              <a:defRPr/>
            </a:lvl5pPr>
            <a:lvl6pPr marL="13167360" lvl="5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●"/>
              <a:defRPr/>
            </a:lvl6pPr>
            <a:lvl7pPr marL="15361920" lvl="6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●"/>
              <a:defRPr/>
            </a:lvl7pPr>
            <a:lvl8pPr marL="17556480" lvl="7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●"/>
              <a:defRPr/>
            </a:lvl8pPr>
            <a:lvl9pPr marL="19751040" lvl="8" indent="-1219200" algn="l">
              <a:lnSpc>
                <a:spcPct val="90000"/>
              </a:lnSpc>
              <a:spcBef>
                <a:spcPts val="3360"/>
              </a:spcBef>
              <a:spcAft>
                <a:spcPts val="0"/>
              </a:spcAft>
              <a:buClr>
                <a:srgbClr val="000000"/>
              </a:buClr>
              <a:buSzPts val="400"/>
              <a:buChar char="●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21214080" y="29634178"/>
            <a:ext cx="10241280" cy="175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" tIns="9075" rIns="9075" bIns="90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>
                <a:solidFill>
                  <a:srgbClr val="898989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17837" y="1752600"/>
            <a:ext cx="37856160" cy="636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" tIns="9075" rIns="9075" bIns="90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17837" y="8763000"/>
            <a:ext cx="37856160" cy="20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" tIns="9075" rIns="9075" bIns="907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215658" y="31115669"/>
            <a:ext cx="65808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" tIns="9075" rIns="9075" bIns="90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432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9538"/>
            <a:ext cx="43908960" cy="3378240"/>
          </a:xfrm>
          <a:prstGeom prst="rect">
            <a:avLst/>
          </a:prstGeom>
          <a:solidFill>
            <a:srgbClr val="18453B"/>
          </a:solidFill>
          <a:ln w="12700" cap="flat" cmpd="sng">
            <a:solidFill>
              <a:srgbClr val="1845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60" tIns="43560" rIns="43560" bIns="43560" anchor="ctr" anchorCtr="0">
            <a:noAutofit/>
          </a:bodyPr>
          <a:lstStyle/>
          <a:p>
            <a:pPr algn="ctr">
              <a:buClr>
                <a:srgbClr val="FFFFFF"/>
              </a:buClr>
              <a:buSzPts val="1300"/>
            </a:pPr>
            <a:endParaRPr sz="624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"/>
          <p:cNvSpPr txBox="1"/>
          <p:nvPr/>
        </p:nvSpPr>
        <p:spPr>
          <a:xfrm>
            <a:off x="0" y="3330360"/>
            <a:ext cx="43908960" cy="286628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81600" tIns="81600" rIns="81600" bIns="81600" anchor="t" anchorCtr="0">
            <a:noAutofit/>
          </a:bodyPr>
          <a:lstStyle/>
          <a:p>
            <a:pPr algn="ctr">
              <a:buClr>
                <a:srgbClr val="FFFFFF"/>
              </a:buClr>
              <a:buSzPts val="2300"/>
            </a:pPr>
            <a:r>
              <a:rPr lang="en-US" sz="8800" b="1" dirty="0">
                <a:latin typeface="Calibri"/>
                <a:ea typeface="Calibri"/>
                <a:cs typeface="Calibri"/>
                <a:sym typeface="Calibri"/>
              </a:rPr>
              <a:t>Tailored Psychological and Physical Symptom Management: Sequencing of Evidence-based Complementary Therapies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 txBox="1"/>
          <p:nvPr/>
        </p:nvSpPr>
        <p:spPr>
          <a:xfrm>
            <a:off x="0" y="6196647"/>
            <a:ext cx="43891200" cy="355066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43560" tIns="43560" rIns="43560" bIns="43560" anchor="t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960"/>
              </a:spcBef>
              <a:buClr>
                <a:schemeClr val="dk1"/>
              </a:buClr>
              <a:buSzPts val="200"/>
            </a:pP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MPIs: Gwen Wyatt, RN, PhD, FAAN, FAPOS</a:t>
            </a:r>
            <a:r>
              <a:rPr lang="en-US" sz="4800" baseline="30000" dirty="0"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and Alla Sikorskii, PhD, FAPOS</a:t>
            </a:r>
            <a:r>
              <a:rPr lang="en-US" sz="4800" baseline="30000" dirty="0">
                <a:latin typeface="Calibri"/>
                <a:ea typeface="Calibri"/>
                <a:cs typeface="Calibri"/>
                <a:sym typeface="Calibri"/>
              </a:rPr>
              <a:t>4</a:t>
            </a:r>
            <a:endParaRPr lang="en-US" sz="4800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15000"/>
              </a:lnSpc>
              <a:spcBef>
                <a:spcPts val="960"/>
              </a:spcBef>
              <a:buClr>
                <a:schemeClr val="dk1"/>
              </a:buClr>
              <a:buSzPts val="200"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Rebecca Lehto, RN, PhD, FAAN</a:t>
            </a:r>
            <a:r>
              <a:rPr lang="en-US" sz="4400" baseline="30000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4400" dirty="0" err="1">
                <a:latin typeface="Calibri"/>
                <a:ea typeface="Calibri"/>
                <a:cs typeface="Calibri"/>
                <a:sym typeface="Calibri"/>
              </a:rPr>
              <a:t>Pratim</a:t>
            </a: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 Guha Niyogi, PhD (c)</a:t>
            </a:r>
            <a:r>
              <a:rPr lang="en-US" sz="4400" baseline="300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; Sarah Brewer, MPH, PhD (c)</a:t>
            </a:r>
            <a:r>
              <a:rPr lang="en-US" sz="4400" baseline="30000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; David Victorson, PhD</a:t>
            </a:r>
            <a:r>
              <a:rPr lang="en-US" sz="4400" baseline="30000" dirty="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; Thaddeus Pace, PhD</a:t>
            </a:r>
            <a:r>
              <a:rPr lang="en-US" sz="4400" baseline="30000" dirty="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; Terry Badger, PhD, RN, PMHCNS-BC, FAPOS, FAAN</a:t>
            </a:r>
            <a:r>
              <a:rPr lang="en-US" sz="4400" baseline="30000" dirty="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4400" i="1" dirty="0">
                <a:latin typeface="Calibri"/>
                <a:ea typeface="Calibri"/>
                <a:cs typeface="Calibri"/>
                <a:sym typeface="Calibri"/>
              </a:rPr>
              <a:t>Michigan State University College of Nursing;1 Department of Statistics and Probability;2 Department of Epidemiology and Biostatistics;3 Department of Psychiatry,4 East Lansing, Michigan, U.S.A; Northwestern University of Feinberg School of Medicine,5 Evanston, Illinois, U.S.A; University of Arizona College of Nursing,6 Tucson, Arizona, U.S.A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5" descr="image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543" y="0"/>
            <a:ext cx="14056142" cy="3286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5"/>
          <p:cNvCxnSpPr/>
          <p:nvPr/>
        </p:nvCxnSpPr>
        <p:spPr>
          <a:xfrm>
            <a:off x="978850" y="10654930"/>
            <a:ext cx="1269696" cy="1088659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0" name="Google Shape;30;p5"/>
          <p:cNvSpPr txBox="1"/>
          <p:nvPr/>
        </p:nvSpPr>
        <p:spPr>
          <a:xfrm>
            <a:off x="978850" y="26843217"/>
            <a:ext cx="12247700" cy="1328003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txBody>
          <a:bodyPr spcFirstLastPara="1" wrap="square" lIns="68880" tIns="68880" rIns="68880" bIns="68880" anchor="t" anchorCtr="0">
            <a:noAutofit/>
          </a:bodyPr>
          <a:lstStyle/>
          <a:p>
            <a:pPr>
              <a:buSzPts val="1300"/>
            </a:pPr>
            <a:r>
              <a:rPr lang="en-US" sz="6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 sz="6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15278400" y="10103847"/>
            <a:ext cx="13334400" cy="113465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txBody>
          <a:bodyPr spcFirstLastPara="1" wrap="square" lIns="68880" tIns="68880" rIns="68880" bIns="68880" anchor="t" anchorCtr="0">
            <a:noAutofit/>
          </a:bodyPr>
          <a:lstStyle/>
          <a:p>
            <a:pPr>
              <a:buSzPts val="1300"/>
            </a:pPr>
            <a:r>
              <a:rPr lang="en-US" sz="6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sz="6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978850" y="28588843"/>
            <a:ext cx="12723840" cy="230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80" tIns="68880" rIns="68880" bIns="68880" anchor="t" anchorCtr="0">
            <a:noAutofit/>
          </a:bodyPr>
          <a:lstStyle/>
          <a:p>
            <a:pPr>
              <a:lnSpc>
                <a:spcPct val="90000"/>
              </a:lnSpc>
              <a:buSzPts val="1000"/>
            </a:pP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The purpose of this research was to establish sequencing of tested therapies based on decision rules for tailoring to patient needs. 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/>
          <p:nvPr/>
        </p:nvSpPr>
        <p:spPr>
          <a:xfrm>
            <a:off x="31305857" y="30684903"/>
            <a:ext cx="12247699" cy="1579829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txBody>
          <a:bodyPr spcFirstLastPara="1" wrap="square" lIns="68880" tIns="68880" rIns="68880" bIns="6888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This study was funded by the National Cancer Institute (1 R01 CA193706)</a:t>
            </a: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2880"/>
              </a:spcBef>
            </a:pPr>
            <a:endParaRPr sz="144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5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1844" y="18650143"/>
            <a:ext cx="11321712" cy="764153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852485" y="11743589"/>
            <a:ext cx="12374065" cy="630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120" tIns="87120" rIns="87120" bIns="87120" anchor="t" anchorCtr="0">
            <a:spAutoFit/>
          </a:bodyPr>
          <a:lstStyle/>
          <a:p>
            <a:pPr>
              <a:buClr>
                <a:schemeClr val="dk1"/>
              </a:buClr>
              <a:buSzPts val="200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Tailoring of symptom management interventions can meet individual needs. A 12-week sequential multiple assignment randomized trial (SMART) of reflexology and meditative practices delivered by, or practiced with, an informal caregiver at home. </a:t>
            </a:r>
            <a:r>
              <a:rPr lang="en-US" sz="4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471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patients undergoing treatment for solid tumor cancers were enrolled with their caregivers.</a:t>
            </a: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44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 txBox="1"/>
          <p:nvPr/>
        </p:nvSpPr>
        <p:spPr>
          <a:xfrm>
            <a:off x="31305857" y="17832953"/>
            <a:ext cx="12247700" cy="1208537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txBody>
          <a:bodyPr spcFirstLastPara="1" wrap="square" lIns="87120" tIns="87120" rIns="87120" bIns="87120" anchor="t" anchorCtr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6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31305857" y="25614336"/>
            <a:ext cx="11732858" cy="1191604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txBody>
          <a:bodyPr spcFirstLastPara="1" wrap="square" lIns="87120" tIns="87120" rIns="87120" bIns="87120" anchor="t" anchorCtr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6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31305857" y="26985920"/>
            <a:ext cx="11732858" cy="335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120" tIns="87120" rIns="87120" bIns="87120" anchor="t" anchorCtr="0">
            <a:spAutoFit/>
          </a:bodyPr>
          <a:lstStyle/>
          <a:p>
            <a:pPr>
              <a:buClr>
                <a:schemeClr val="dk1"/>
              </a:buClr>
              <a:buSzPts val="200"/>
            </a:pP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Either reflexology or meditative practices can be used as an option for symptom management. Adding the other therapy for non-responders may not be warranted. 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endParaRPr sz="144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852485" y="10172874"/>
            <a:ext cx="12247700" cy="1191604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txBody>
          <a:bodyPr spcFirstLastPara="1" wrap="square" lIns="87120" tIns="87120" rIns="87120" bIns="87120" anchor="t" anchorCtr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6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9869EF-CB7F-4537-9D5C-C388170E4890}"/>
              </a:ext>
            </a:extLst>
          </p:cNvPr>
          <p:cNvSpPr txBox="1"/>
          <p:nvPr/>
        </p:nvSpPr>
        <p:spPr>
          <a:xfrm>
            <a:off x="31127646" y="19371067"/>
            <a:ext cx="122477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indent="-82296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differences among the 4 decision rules at week 8, week 12, or average over weeks 5-12, exception of lower severity for summed MDSAI symptoms at week 8 for rule 1 versus rule 2  (p=.04).</a:t>
            </a:r>
          </a:p>
          <a:p>
            <a:pPr marL="822960" indent="-82296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response rates after the initial 4 weeks were 45% in the reflexology group and 46% in the meditative practices group.</a:t>
            </a:r>
          </a:p>
          <a:p>
            <a:pPr marL="822960" indent="-82296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D8191-11E8-4AB2-A652-610EEC56022B}"/>
              </a:ext>
            </a:extLst>
          </p:cNvPr>
          <p:cNvSpPr txBox="1"/>
          <p:nvPr/>
        </p:nvSpPr>
        <p:spPr>
          <a:xfrm>
            <a:off x="15215217" y="11304782"/>
            <a:ext cx="13334400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indent="-822960">
              <a:buSzPct val="130000"/>
              <a:buFont typeface="Arial" panose="020B0604020202020204" pitchFamily="34" charset="0"/>
              <a:buChar char="•"/>
            </a:pPr>
            <a:r>
              <a:rPr lang="en-US" sz="4600" dirty="0">
                <a:latin typeface="Calibri"/>
                <a:ea typeface="Calibri"/>
                <a:cs typeface="Calibri"/>
                <a:sym typeface="Calibri"/>
              </a:rPr>
              <a:t>Patient-caregiver dyads were first randomized to reflexology, meditative practices, or control</a:t>
            </a:r>
          </a:p>
          <a:p>
            <a:pPr marL="822960" indent="-822960">
              <a:buSzPct val="130000"/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 were evaluated weekly via phone, using the M.D. Anderson Symptom Inventory (MDASI)</a:t>
            </a:r>
          </a:p>
          <a:p>
            <a:pPr marL="822960" indent="-822960">
              <a:buSzPct val="130000"/>
              <a:buFont typeface="Arial" panose="020B0604020202020204" pitchFamily="34" charset="0"/>
              <a:buChar char="•"/>
            </a:pPr>
            <a:r>
              <a:rPr lang="en-US" sz="4600" dirty="0">
                <a:latin typeface="Calibri"/>
                <a:ea typeface="Calibri"/>
                <a:cs typeface="Calibri"/>
                <a:sym typeface="Calibri"/>
              </a:rPr>
              <a:t>If no response on fatigue from patient after 4 weeks, the dyad was re-randomized to add the other therapy or continue with the same one</a:t>
            </a:r>
          </a:p>
          <a:p>
            <a:pPr marL="822960" indent="-822960">
              <a:buSzPct val="130000"/>
              <a:buFont typeface="Arial" panose="020B0604020202020204" pitchFamily="34" charset="0"/>
              <a:buChar char="•"/>
            </a:pPr>
            <a:r>
              <a:rPr lang="en-US" sz="4600" dirty="0">
                <a:latin typeface="Calibri"/>
                <a:ea typeface="Calibri"/>
                <a:cs typeface="Calibri"/>
                <a:sym typeface="Calibri"/>
              </a:rPr>
              <a:t>4 decision rules were compared: reflexology for 8 weeks, reflexology for first 4 weeks then adding meditation, meditation for 8 weeks, and meditation for 4 weeks then adding reflexology for next 4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B203793-3EB9-4D01-AD50-4856C2B771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14" t="2801" r="3034" b="4581"/>
          <a:stretch/>
        </p:blipFill>
        <p:spPr>
          <a:xfrm>
            <a:off x="14001216" y="19559742"/>
            <a:ext cx="16254040" cy="121091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30EF04-3815-4707-9851-9CEEEC85AB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68851" y="10140607"/>
            <a:ext cx="11143499" cy="741549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129200" y="32156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03"/>
    </mc:Choice>
    <mc:Fallback xmlns="">
      <p:transition spd="slow" advTm="173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437</Words>
  <Application>Microsoft Office PowerPoint</Application>
  <PresentationFormat>Custom</PresentationFormat>
  <Paragraphs>18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Wyatt, Gwen</dc:creator>
  <cp:lastModifiedBy>Bilyea, Kristen</cp:lastModifiedBy>
  <cp:revision>24</cp:revision>
  <dcterms:modified xsi:type="dcterms:W3CDTF">2021-02-15T18:41:37Z</dcterms:modified>
</cp:coreProperties>
</file>