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99" r:id="rId2"/>
  </p:sldMasterIdLst>
  <p:notesMasterIdLst>
    <p:notesMasterId r:id="rId15"/>
  </p:notesMasterIdLst>
  <p:sldIdLst>
    <p:sldId id="258" r:id="rId3"/>
    <p:sldId id="275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4" r:id="rId1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D1B"/>
    <a:srgbClr val="18453B"/>
    <a:srgbClr val="0C533A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/>
    <p:restoredTop sz="94733"/>
  </p:normalViewPr>
  <p:slideViewPr>
    <p:cSldViewPr snapToGrid="0" snapToObjects="1" showGuides="1">
      <p:cViewPr varScale="1">
        <p:scale>
          <a:sx n="106" d="100"/>
          <a:sy n="106" d="100"/>
        </p:scale>
        <p:origin x="360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0B47F-DD45-4724-8F42-163EA6A8D37A}" type="datetimeFigureOut">
              <a:rPr lang="en-US" smtClean="0"/>
              <a:t>1/20/2020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3229A-C762-4AF5-9127-F8DC5E106D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6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accurate individualized pain assessment is the foundation for successful pain management &amp; psychological assessment is key.  Use of Universal Precautions are important because predicting opioid risk &amp; misuse is imprecise, allow for consistent application or precautions &amp; resonate with expert guidelines.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3229A-C762-4AF5-9127-F8DC5E106D9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4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631"/>
            <a:ext cx="7772400" cy="97647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79677"/>
            <a:ext cx="7772400" cy="15767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33D0241-801C-FC41-AF1E-4BBAC70299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3313" y="4893672"/>
            <a:ext cx="1858963" cy="15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3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0967" y="954061"/>
            <a:ext cx="7190828" cy="8786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0967" y="2106338"/>
            <a:ext cx="7190828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51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71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98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Masthead" descr="Graphic that reads Michigan State University Spartans Will">
            <a:extLst>
              <a:ext uri="{FF2B5EF4-FFF2-40B4-BE49-F238E27FC236}">
                <a16:creationId xmlns:a16="http://schemas.microsoft.com/office/drawing/2014/main" id="{02E72261-C037-9B47-BDF4-04993841A77C}"/>
              </a:ext>
            </a:extLst>
          </p:cNvPr>
          <p:cNvGrpSpPr/>
          <p:nvPr userDrawn="1"/>
        </p:nvGrpSpPr>
        <p:grpSpPr>
          <a:xfrm>
            <a:off x="2649929" y="344385"/>
            <a:ext cx="3844145" cy="786830"/>
            <a:chOff x="2649927" y="344385"/>
            <a:chExt cx="3844145" cy="786830"/>
          </a:xfrm>
        </p:grpSpPr>
        <p:pic>
          <p:nvPicPr>
            <p:cNvPr id="20" name="Picture 19" descr="Michigan State University logo">
              <a:extLst>
                <a:ext uri="{FF2B5EF4-FFF2-40B4-BE49-F238E27FC236}">
                  <a16:creationId xmlns:a16="http://schemas.microsoft.com/office/drawing/2014/main" id="{E0A85CFE-529F-CC4E-83FE-72DDCE7D0E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692399" y="344385"/>
              <a:ext cx="3751401" cy="316676"/>
            </a:xfrm>
            <a:prstGeom prst="rect">
              <a:avLst/>
            </a:prstGeom>
          </p:spPr>
        </p:pic>
        <p:pic>
          <p:nvPicPr>
            <p:cNvPr id="21" name="Picture 20" descr="Graphic that reads Michigan State University Spartans Will">
              <a:extLst>
                <a:ext uri="{FF2B5EF4-FFF2-40B4-BE49-F238E27FC236}">
                  <a16:creationId xmlns:a16="http://schemas.microsoft.com/office/drawing/2014/main" id="{77930FB3-7FEC-A149-A271-8FDFAE43D4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649927" y="679268"/>
              <a:ext cx="3844145" cy="451947"/>
            </a:xfrm>
            <a:prstGeom prst="rect">
              <a:avLst/>
            </a:prstGeom>
          </p:spPr>
        </p:pic>
      </p:grpSp>
      <p:sp>
        <p:nvSpPr>
          <p:cNvPr id="1026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552453" y="2040733"/>
            <a:ext cx="8037513" cy="15525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ctr" defTabSz="457189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189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377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566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754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algn="ctr" defTabSz="457189" rtl="0" eaLnBrk="1" fontAlgn="base" hangingPunct="1">
        <a:spcBef>
          <a:spcPct val="20000"/>
        </a:spcBef>
        <a:spcAft>
          <a:spcPct val="0"/>
        </a:spcAft>
        <a:defRPr sz="4000" b="1" kern="1200">
          <a:solidFill>
            <a:srgbClr val="064339"/>
          </a:solidFill>
          <a:latin typeface="Arial"/>
          <a:ea typeface="ＭＳ Ｐゴシック" charset="-128"/>
          <a:cs typeface="Arial"/>
        </a:defRPr>
      </a:lvl1pPr>
      <a:lvl2pPr marL="742932" indent="-28574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2971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160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349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B75C6D-E901-C54E-9186-D0138DDB86B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643313" y="4893672"/>
            <a:ext cx="1858963" cy="156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</p:sldLayoutIdLst>
  <p:txStyles>
    <p:titleStyle>
      <a:lvl1pPr algn="l" defTabSz="457189" rtl="0" fontAlgn="base">
        <a:spcBef>
          <a:spcPct val="0"/>
        </a:spcBef>
        <a:spcAft>
          <a:spcPct val="0"/>
        </a:spcAft>
        <a:defRPr sz="4400" b="1" kern="1200">
          <a:solidFill>
            <a:srgbClr val="6BBD1B"/>
          </a:solidFill>
          <a:latin typeface="Arial"/>
          <a:ea typeface="ＭＳ Ｐゴシック" charset="0"/>
          <a:cs typeface="Arial"/>
        </a:defRPr>
      </a:lvl1pPr>
      <a:lvl2pPr algn="l" defTabSz="457189" rtl="0" fontAlgn="base">
        <a:spcBef>
          <a:spcPct val="0"/>
        </a:spcBef>
        <a:spcAft>
          <a:spcPct val="0"/>
        </a:spcAft>
        <a:defRPr sz="4400" b="1">
          <a:solidFill>
            <a:srgbClr val="6BBD1B"/>
          </a:solidFill>
          <a:latin typeface="Arial" charset="0"/>
          <a:ea typeface="ＭＳ Ｐゴシック" charset="0"/>
        </a:defRPr>
      </a:lvl2pPr>
      <a:lvl3pPr algn="l" defTabSz="457189" rtl="0" fontAlgn="base">
        <a:spcBef>
          <a:spcPct val="0"/>
        </a:spcBef>
        <a:spcAft>
          <a:spcPct val="0"/>
        </a:spcAft>
        <a:defRPr sz="4400" b="1">
          <a:solidFill>
            <a:srgbClr val="6BBD1B"/>
          </a:solidFill>
          <a:latin typeface="Arial" charset="0"/>
          <a:ea typeface="ＭＳ Ｐゴシック" charset="0"/>
        </a:defRPr>
      </a:lvl3pPr>
      <a:lvl4pPr algn="l" defTabSz="457189" rtl="0" fontAlgn="base">
        <a:spcBef>
          <a:spcPct val="0"/>
        </a:spcBef>
        <a:spcAft>
          <a:spcPct val="0"/>
        </a:spcAft>
        <a:defRPr sz="4400" b="1">
          <a:solidFill>
            <a:srgbClr val="6BBD1B"/>
          </a:solidFill>
          <a:latin typeface="Arial" charset="0"/>
          <a:ea typeface="ＭＳ Ｐゴシック" charset="0"/>
        </a:defRPr>
      </a:lvl4pPr>
      <a:lvl5pPr algn="l" defTabSz="457189" rtl="0" fontAlgn="base">
        <a:spcBef>
          <a:spcPct val="0"/>
        </a:spcBef>
        <a:spcAft>
          <a:spcPct val="0"/>
        </a:spcAft>
        <a:defRPr sz="4400" b="1">
          <a:solidFill>
            <a:srgbClr val="6BBD1B"/>
          </a:solidFill>
          <a:latin typeface="Arial" charset="0"/>
          <a:ea typeface="ＭＳ Ｐゴシック" charset="0"/>
        </a:defRPr>
      </a:lvl5pPr>
      <a:lvl6pPr marL="457189" algn="l" defTabSz="457189" rtl="0" fontAlgn="base">
        <a:spcBef>
          <a:spcPct val="0"/>
        </a:spcBef>
        <a:spcAft>
          <a:spcPct val="0"/>
        </a:spcAft>
        <a:defRPr sz="4400" b="1">
          <a:solidFill>
            <a:srgbClr val="6BBD1B"/>
          </a:solidFill>
          <a:latin typeface="Arial" charset="0"/>
          <a:ea typeface="ＭＳ Ｐゴシック" charset="0"/>
        </a:defRPr>
      </a:lvl6pPr>
      <a:lvl7pPr marL="914377" algn="l" defTabSz="457189" rtl="0" fontAlgn="base">
        <a:spcBef>
          <a:spcPct val="0"/>
        </a:spcBef>
        <a:spcAft>
          <a:spcPct val="0"/>
        </a:spcAft>
        <a:defRPr sz="4400" b="1">
          <a:solidFill>
            <a:srgbClr val="6BBD1B"/>
          </a:solidFill>
          <a:latin typeface="Arial" charset="0"/>
          <a:ea typeface="ＭＳ Ｐゴシック" charset="0"/>
        </a:defRPr>
      </a:lvl7pPr>
      <a:lvl8pPr marL="1371566" algn="l" defTabSz="457189" rtl="0" fontAlgn="base">
        <a:spcBef>
          <a:spcPct val="0"/>
        </a:spcBef>
        <a:spcAft>
          <a:spcPct val="0"/>
        </a:spcAft>
        <a:defRPr sz="4400" b="1">
          <a:solidFill>
            <a:srgbClr val="6BBD1B"/>
          </a:solidFill>
          <a:latin typeface="Arial" charset="0"/>
          <a:ea typeface="ＭＳ Ｐゴシック" charset="0"/>
        </a:defRPr>
      </a:lvl8pPr>
      <a:lvl9pPr marL="1828754" algn="l" defTabSz="457189" rtl="0" fontAlgn="base">
        <a:spcBef>
          <a:spcPct val="0"/>
        </a:spcBef>
        <a:spcAft>
          <a:spcPct val="0"/>
        </a:spcAft>
        <a:defRPr sz="4400" b="1">
          <a:solidFill>
            <a:srgbClr val="6BBD1B"/>
          </a:solidFill>
          <a:latin typeface="Arial" charset="0"/>
          <a:ea typeface="ＭＳ Ｐゴシック" charset="0"/>
        </a:defRPr>
      </a:lvl9pPr>
    </p:titleStyle>
    <p:bodyStyle>
      <a:lvl1pPr marL="342891" indent="-342891" algn="l" defTabSz="457189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7F7F7F"/>
          </a:solidFill>
          <a:latin typeface="Arial"/>
          <a:ea typeface="ＭＳ Ｐゴシック" charset="0"/>
          <a:cs typeface="Arial"/>
        </a:defRPr>
      </a:lvl1pPr>
      <a:lvl2pPr marL="742932" indent="-285744" algn="l" defTabSz="457189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7F7F7F"/>
          </a:solidFill>
          <a:latin typeface="Arial"/>
          <a:ea typeface="ＭＳ Ｐゴシック" charset="0"/>
          <a:cs typeface="Arial"/>
        </a:defRPr>
      </a:lvl2pPr>
      <a:lvl3pPr marL="1142971" indent="-228594" algn="l" defTabSz="457189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Arial"/>
          <a:ea typeface="ＭＳ Ｐゴシック" charset="0"/>
          <a:cs typeface="Arial"/>
        </a:defRPr>
      </a:lvl3pPr>
      <a:lvl4pPr marL="1600160" indent="-228594" algn="l" defTabSz="457189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349" indent="-228594" algn="l" defTabSz="457189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A51D-2570-794E-BD86-C7C3CD811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00" y="1128045"/>
            <a:ext cx="8785077" cy="114506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Georgia Pro Semibold" panose="020B0604020202020204" pitchFamily="18" charset="0"/>
              </a:rPr>
              <a:t>Current Health Issues &amp; Services Related to Pain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59D4D-D1E8-BB42-B34B-D998B1D88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409914"/>
            <a:ext cx="7772400" cy="205099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Georgia Pro Semibold" panose="02040702050405020303" pitchFamily="18" charset="0"/>
              </a:rPr>
              <a:t>Opioid Prescribing &amp; Alternatives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Georgia Pro Semibold" panose="02040702050405020303" pitchFamily="18" charset="0"/>
              </a:rPr>
              <a:t>Leslie Simons, DNP, ANP-BC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Georgia Pro Semibold" panose="02040702050405020303" pitchFamily="18" charset="0"/>
              </a:rPr>
              <a:t>Certified Pain Management Nurse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Georgia Pro Semibold" panose="02040702050405020303" pitchFamily="18" charset="0"/>
              </a:rPr>
              <a:t>Assistant Professor Michigan State University College of Nursing</a:t>
            </a:r>
          </a:p>
          <a:p>
            <a:pPr algn="ctr"/>
            <a:endParaRPr lang="en-US" dirty="0">
              <a:solidFill>
                <a:schemeClr val="tx1"/>
              </a:solidFill>
              <a:latin typeface="Georgia Pro Semibold" panose="020407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606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AED6F-3500-46F5-8ADA-2182A01AF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276" y="99589"/>
            <a:ext cx="8867954" cy="814812"/>
          </a:xfrm>
        </p:spPr>
        <p:txBody>
          <a:bodyPr/>
          <a:lstStyle/>
          <a:p>
            <a:pPr algn="ctr"/>
            <a:r>
              <a:rPr lang="en-US" sz="3600" dirty="0">
                <a:latin typeface="Georgia Pro Semibold" panose="02040702050405020303" pitchFamily="18" charset="0"/>
              </a:rPr>
              <a:t>Initiating Opioid Therapy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D0A79-960A-4E8B-B14D-92CD3DC7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276" y="805757"/>
            <a:ext cx="8867953" cy="40831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Prior to Initial Prescription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Decision to proceed with medication trial.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	Specified time period.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	Established timeline/treatment goals.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	Use of tool to assess patient addiction risk.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	Baseline MAPS &amp; UDS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	Informed consent &amp; signed patient/provider agreement.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2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9242F-41C4-4054-9D38-58DC1D9AB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792" y="189781"/>
            <a:ext cx="8540151" cy="759125"/>
          </a:xfrm>
        </p:spPr>
        <p:txBody>
          <a:bodyPr/>
          <a:lstStyle/>
          <a:p>
            <a:pPr algn="ctr"/>
            <a:r>
              <a:rPr lang="en-US" sz="4000" dirty="0">
                <a:latin typeface="Georgia Pro Cond Semibold" panose="02040706050405020303" pitchFamily="18" charset="0"/>
              </a:rPr>
              <a:t>Opioid Therapy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3DB9B-5957-4492-B8FC-DAA7A353A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792" y="948905"/>
            <a:ext cx="8626415" cy="3778369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Selection</a:t>
            </a:r>
          </a:p>
          <a:p>
            <a:r>
              <a:rPr lang="en-US" sz="28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Dosage</a:t>
            </a:r>
          </a:p>
          <a:p>
            <a:pPr marL="457200" indent="-457200">
              <a:buClr>
                <a:srgbClr val="00FF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Lowest effective dose</a:t>
            </a:r>
          </a:p>
          <a:p>
            <a:pPr marL="457200" indent="-457200">
              <a:buClr>
                <a:srgbClr val="00FF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Less than 50 morphine mg equivalents/day</a:t>
            </a:r>
          </a:p>
          <a:p>
            <a:pPr marL="457200" indent="-457200">
              <a:buClr>
                <a:srgbClr val="00FF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Long term use</a:t>
            </a:r>
          </a:p>
          <a:p>
            <a:pPr marL="457200" indent="-457200">
              <a:buClr>
                <a:srgbClr val="00FF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Follow up</a:t>
            </a:r>
          </a:p>
          <a:p>
            <a:pPr marL="457200" indent="-457200">
              <a:buClr>
                <a:srgbClr val="00FF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When to discontinue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38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6E0B9-4CC1-4673-BE99-C5116A275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967" y="117696"/>
            <a:ext cx="7190828" cy="1004934"/>
          </a:xfrm>
        </p:spPr>
        <p:txBody>
          <a:bodyPr/>
          <a:lstStyle/>
          <a:p>
            <a:pPr algn="ctr"/>
            <a:r>
              <a:rPr lang="en-US" dirty="0">
                <a:latin typeface="Georgia Pro Semibold" panose="02040702050405020303" pitchFamily="18" charset="0"/>
              </a:rPr>
              <a:t>References Available Upon Request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053E2-E80D-48AF-98A7-EFA301587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0967" y="1430448"/>
            <a:ext cx="7190828" cy="3322620"/>
          </a:xfrm>
        </p:spPr>
        <p:txBody>
          <a:bodyPr/>
          <a:lstStyle/>
          <a:p>
            <a:pPr algn="ctr"/>
            <a:endParaRPr lang="en-US" sz="4400" dirty="0">
              <a:solidFill>
                <a:schemeClr val="tx1"/>
              </a:solidFill>
              <a:latin typeface="Georgia Pro Semibold" panose="02040702050405020303" pitchFamily="18" charset="0"/>
            </a:endParaRPr>
          </a:p>
          <a:p>
            <a:pPr algn="ctr"/>
            <a:endParaRPr lang="en-US" sz="4400" dirty="0">
              <a:solidFill>
                <a:schemeClr val="tx1"/>
              </a:solidFill>
              <a:latin typeface="Georgia Pro Semibold" panose="02040702050405020303" pitchFamily="18" charset="0"/>
            </a:endParaRPr>
          </a:p>
          <a:p>
            <a:pPr algn="ctr"/>
            <a:endParaRPr lang="en-US" sz="4400" dirty="0">
              <a:solidFill>
                <a:schemeClr val="tx1"/>
              </a:solidFill>
              <a:latin typeface="Georgia Pro Semibold" panose="02040702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76B7E0-E869-4424-832B-6081BE044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802" y="1711105"/>
            <a:ext cx="4572396" cy="304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96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9449-B805-4173-B59E-D12A525150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Georgia Pro Semibold" panose="02040702050405020303" pitchFamily="18" charset="0"/>
              </a:rPr>
              <a:t>The Opioid Crisis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35070B-80F9-4AF2-84D3-4B5C0C6F03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6BBD1B"/>
                </a:solidFill>
                <a:latin typeface="Georgia Pro Cond Semibold" panose="02040706050405020303" pitchFamily="18" charset="0"/>
              </a:rPr>
              <a:t>The Forgotten Casualty: </a:t>
            </a:r>
          </a:p>
          <a:p>
            <a:pPr algn="ctr"/>
            <a:r>
              <a:rPr lang="en-US" sz="4400" b="1" dirty="0">
                <a:solidFill>
                  <a:srgbClr val="6BBD1B"/>
                </a:solidFill>
                <a:latin typeface="Georgia Pro Cond Semibold" panose="02040706050405020303" pitchFamily="18" charset="0"/>
              </a:rPr>
              <a:t>Patients with Chronic Pain</a:t>
            </a:r>
          </a:p>
        </p:txBody>
      </p:sp>
    </p:spTree>
    <p:extLst>
      <p:ext uri="{BB962C8B-B14F-4D97-AF65-F5344CB8AC3E}">
        <p14:creationId xmlns:p14="http://schemas.microsoft.com/office/powerpoint/2010/main" val="365790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184E7-2423-478D-930D-99AAC7D41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967" y="0"/>
            <a:ext cx="7190828" cy="597137"/>
          </a:xfrm>
        </p:spPr>
        <p:txBody>
          <a:bodyPr/>
          <a:lstStyle/>
          <a:p>
            <a:pPr algn="ctr"/>
            <a:r>
              <a:rPr lang="en-US" sz="4000" dirty="0">
                <a:latin typeface="Georgia Pro Cond Semibold" panose="02040706050405020303" pitchFamily="18" charset="0"/>
              </a:rPr>
              <a:t>Better Pain Management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673E9-A297-44F2-B894-69CADDDA4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97136"/>
            <a:ext cx="9144000" cy="4239783"/>
          </a:xfrm>
        </p:spPr>
        <p:txBody>
          <a:bodyPr/>
          <a:lstStyle/>
          <a:p>
            <a:pPr lvl="0" algn="ctr"/>
            <a:r>
              <a:rPr lang="en-US" sz="28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Decreasing Patient Risk</a:t>
            </a:r>
          </a:p>
          <a:p>
            <a:pPr lvl="0" algn="ctr"/>
            <a:r>
              <a:rPr lang="en-US" sz="28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Legislation:  </a:t>
            </a:r>
            <a:r>
              <a:rPr lang="en-US" sz="24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New prescribing requirements for opioids/controlled substances.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House Bill 4408, Public Act 246, of 2017</a:t>
            </a:r>
          </a:p>
          <a:p>
            <a:pPr lvl="1" algn="l"/>
            <a:r>
              <a:rPr lang="en-US" sz="24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Patient information on opioid risks.</a:t>
            </a:r>
          </a:p>
          <a:p>
            <a:pPr lvl="1" algn="l"/>
            <a:r>
              <a:rPr lang="en-US" sz="24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Requirement for informed consent.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Senate Bills 166 &amp; 167, Public Acts 248 &amp; 249 of 2017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    Mandatory Michigan Automated Prescription System (MAPS) checks </a:t>
            </a:r>
          </a:p>
          <a:p>
            <a:pPr algn="ctr"/>
            <a:r>
              <a:rPr lang="en-US" sz="1000" dirty="0">
                <a:latin typeface="Georgia Pro Cond Semibold" panose="02040706050405020303" pitchFamily="18" charset="0"/>
              </a:rPr>
              <a:t>Opioid Alert, January 2018.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Georgia Pro Cond Semibold" panose="02040706050405020303" pitchFamily="18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Georgia Pro Cond Semibold" panose="02040706050405020303" pitchFamily="18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Georgia Pro Cond Semibold" panose="02040706050405020303" pitchFamily="18" charset="0"/>
            </a:endParaRPr>
          </a:p>
          <a:p>
            <a:pPr lvl="1" algn="l"/>
            <a:endParaRPr lang="en-US" sz="2400" dirty="0">
              <a:solidFill>
                <a:schemeClr val="tx1"/>
              </a:solidFill>
              <a:latin typeface="Georgia Pro Cond Semibold" panose="02040706050405020303" pitchFamily="18" charset="0"/>
            </a:endParaRPr>
          </a:p>
          <a:p>
            <a:pPr lvl="1" algn="l"/>
            <a:endParaRPr lang="en-US" sz="2400" dirty="0">
              <a:solidFill>
                <a:schemeClr val="tx1"/>
              </a:solidFill>
              <a:latin typeface="Georgia Pro Cond Semibold" panose="02040706050405020303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latin typeface="Georgia Pro Cond Semibold" panose="02040706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57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9CB63-3E6A-4EEC-99CC-AA3A949A4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967" y="102551"/>
            <a:ext cx="7190828" cy="444380"/>
          </a:xfrm>
        </p:spPr>
        <p:txBody>
          <a:bodyPr/>
          <a:lstStyle/>
          <a:p>
            <a:pPr algn="ctr"/>
            <a:r>
              <a:rPr lang="en-US" sz="4000" dirty="0">
                <a:latin typeface="Georgia Pro Cond Semibold" panose="02040706050405020303" pitchFamily="18" charset="0"/>
              </a:rPr>
              <a:t>Professional Role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97C00F-14CD-4F06-B294-1F4015D58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16" y="658027"/>
            <a:ext cx="8776531" cy="4127618"/>
          </a:xfrm>
        </p:spPr>
        <p:txBody>
          <a:bodyPr/>
          <a:lstStyle/>
          <a:p>
            <a:pPr marL="365760" lvl="0" indent="-256032" defTabSz="914400" fontAlgn="auto">
              <a:spcBef>
                <a:spcPts val="400"/>
              </a:spcBef>
              <a:spcAft>
                <a:spcPts val="0"/>
              </a:spcAft>
              <a:buClr>
                <a:srgbClr val="94C600"/>
              </a:buClr>
              <a:buSzPct val="68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  <a:latin typeface="Georgia Pro Cond Semibold" panose="02040706050405020303" pitchFamily="18" charset="0"/>
                <a:ea typeface="+mn-ea"/>
                <a:cs typeface="+mn-cs"/>
              </a:rPr>
              <a:t>Universal Precautions</a:t>
            </a:r>
          </a:p>
          <a:p>
            <a:pPr marL="621792" lvl="1" indent="-228600" algn="l" defTabSz="914400" fontAlgn="auto">
              <a:spcBef>
                <a:spcPts val="324"/>
              </a:spcBef>
              <a:spcAft>
                <a:spcPts val="0"/>
              </a:spcAft>
              <a:buClr>
                <a:srgbClr val="94C600"/>
              </a:buClr>
              <a:buFont typeface="Verdana"/>
              <a:buChar char="◦"/>
            </a:pPr>
            <a:r>
              <a:rPr lang="en-US" sz="2400" dirty="0">
                <a:solidFill>
                  <a:prstClr val="black"/>
                </a:solidFill>
                <a:latin typeface="Georgia Pro Cond Semibold" panose="02040706050405020303" pitchFamily="18" charset="0"/>
                <a:ea typeface="+mn-ea"/>
                <a:cs typeface="+mn-cs"/>
              </a:rPr>
              <a:t>Application should begin with comprehensive pain assessment. </a:t>
            </a:r>
          </a:p>
          <a:p>
            <a:pPr marL="621792" lvl="1" indent="-228600" algn="l" defTabSz="914400" fontAlgn="auto">
              <a:spcBef>
                <a:spcPts val="324"/>
              </a:spcBef>
              <a:spcAft>
                <a:spcPts val="0"/>
              </a:spcAft>
              <a:buClr>
                <a:srgbClr val="94C600"/>
              </a:buClr>
              <a:buFont typeface="Verdana"/>
              <a:buChar char="◦"/>
            </a:pPr>
            <a:r>
              <a:rPr lang="en-US" sz="2400" dirty="0">
                <a:solidFill>
                  <a:prstClr val="black"/>
                </a:solidFill>
                <a:latin typeface="Georgia Pro Cond Semibold" panose="02040706050405020303" pitchFamily="18" charset="0"/>
                <a:ea typeface="+mn-ea"/>
                <a:cs typeface="+mn-cs"/>
              </a:rPr>
              <a:t>Used whenever opioid therapy </a:t>
            </a:r>
          </a:p>
          <a:p>
            <a:pPr marL="859536" lvl="2" indent="-228600" algn="l" defTabSz="914400" fontAlgn="auto">
              <a:spcBef>
                <a:spcPts val="350"/>
              </a:spcBef>
              <a:spcAft>
                <a:spcPts val="0"/>
              </a:spcAft>
              <a:buClr>
                <a:srgbClr val="71685A"/>
              </a:buClr>
              <a:buSzPct val="100000"/>
              <a:buFont typeface="Wingdings 2"/>
              <a:buChar char=""/>
            </a:pPr>
            <a:r>
              <a:rPr lang="en-US" dirty="0">
                <a:solidFill>
                  <a:prstClr val="black"/>
                </a:solidFill>
                <a:latin typeface="Georgia Pro Cond Semibold" panose="02040706050405020303" pitchFamily="18" charset="0"/>
                <a:ea typeface="+mn-ea"/>
                <a:cs typeface="+mn-cs"/>
              </a:rPr>
              <a:t>Is initiated, continued, or modified. </a:t>
            </a:r>
          </a:p>
          <a:p>
            <a:pPr marL="621792" lvl="1" indent="-228600" algn="l" defTabSz="914400" fontAlgn="auto">
              <a:spcBef>
                <a:spcPts val="324"/>
              </a:spcBef>
              <a:spcAft>
                <a:spcPts val="0"/>
              </a:spcAft>
              <a:buClr>
                <a:srgbClr val="94C600"/>
              </a:buClr>
              <a:buFont typeface="Verdana"/>
              <a:buChar char="◦"/>
            </a:pPr>
            <a:r>
              <a:rPr lang="en-US" sz="2400" dirty="0">
                <a:solidFill>
                  <a:prstClr val="black"/>
                </a:solidFill>
                <a:latin typeface="Georgia Pro Cond Semibold" panose="02040706050405020303" pitchFamily="18" charset="0"/>
                <a:ea typeface="+mn-ea"/>
                <a:cs typeface="+mn-cs"/>
              </a:rPr>
              <a:t>Consist of:</a:t>
            </a:r>
          </a:p>
          <a:p>
            <a:pPr marL="859536" lvl="2" indent="-228600" algn="l" defTabSz="914400" fontAlgn="auto">
              <a:spcBef>
                <a:spcPts val="350"/>
              </a:spcBef>
              <a:spcAft>
                <a:spcPts val="0"/>
              </a:spcAft>
              <a:buClr>
                <a:srgbClr val="71685A"/>
              </a:buClr>
              <a:buSzPct val="100000"/>
              <a:buFont typeface="Wingdings 2"/>
              <a:buChar char=""/>
            </a:pPr>
            <a:r>
              <a:rPr lang="en-US" dirty="0">
                <a:solidFill>
                  <a:prstClr val="black"/>
                </a:solidFill>
                <a:latin typeface="Georgia Pro Cond Semibold" panose="02040706050405020303" pitchFamily="18" charset="0"/>
                <a:ea typeface="+mn-ea"/>
                <a:cs typeface="+mn-cs"/>
              </a:rPr>
              <a:t>Patient/provider agreements with informed consent.</a:t>
            </a:r>
          </a:p>
          <a:p>
            <a:pPr marL="859536" lvl="2" indent="-228600" algn="l" defTabSz="914400" fontAlgn="auto">
              <a:spcBef>
                <a:spcPts val="350"/>
              </a:spcBef>
              <a:spcAft>
                <a:spcPts val="0"/>
              </a:spcAft>
              <a:buClr>
                <a:srgbClr val="71685A"/>
              </a:buClr>
              <a:buSzPct val="100000"/>
              <a:buFont typeface="Wingdings 2"/>
              <a:buChar char=""/>
            </a:pPr>
            <a:r>
              <a:rPr lang="en-US" dirty="0">
                <a:solidFill>
                  <a:prstClr val="black"/>
                </a:solidFill>
                <a:latin typeface="Georgia Pro Cond Semibold" panose="02040706050405020303" pitchFamily="18" charset="0"/>
                <a:ea typeface="+mn-ea"/>
                <a:cs typeface="+mn-cs"/>
              </a:rPr>
              <a:t>MAPS</a:t>
            </a:r>
          </a:p>
          <a:p>
            <a:pPr marL="859536" lvl="2" indent="-228600" algn="l" defTabSz="914400" fontAlgn="auto">
              <a:spcBef>
                <a:spcPts val="350"/>
              </a:spcBef>
              <a:spcAft>
                <a:spcPts val="0"/>
              </a:spcAft>
              <a:buClr>
                <a:srgbClr val="71685A"/>
              </a:buClr>
              <a:buSzPct val="100000"/>
              <a:buFont typeface="Wingdings 2"/>
              <a:buChar char=""/>
            </a:pPr>
            <a:r>
              <a:rPr lang="en-US" dirty="0">
                <a:solidFill>
                  <a:prstClr val="black"/>
                </a:solidFill>
                <a:latin typeface="Georgia Pro Cond Semibold" panose="02040706050405020303" pitchFamily="18" charset="0"/>
                <a:ea typeface="+mn-ea"/>
                <a:cs typeface="+mn-cs"/>
              </a:rPr>
              <a:t>UDS</a:t>
            </a:r>
          </a:p>
          <a:p>
            <a:pPr marL="859536" lvl="2" indent="-228600" algn="l" defTabSz="914400" fontAlgn="auto">
              <a:spcBef>
                <a:spcPts val="350"/>
              </a:spcBef>
              <a:spcAft>
                <a:spcPts val="0"/>
              </a:spcAft>
              <a:buClr>
                <a:srgbClr val="71685A"/>
              </a:buClr>
              <a:buSzPct val="100000"/>
              <a:buFont typeface="Wingdings 2"/>
              <a:buChar char=""/>
            </a:pPr>
            <a:r>
              <a:rPr lang="en-US" dirty="0">
                <a:solidFill>
                  <a:prstClr val="black"/>
                </a:solidFill>
                <a:latin typeface="Georgia Pro Cond Semibold" panose="02040706050405020303" pitchFamily="18" charset="0"/>
                <a:ea typeface="+mn-ea"/>
                <a:cs typeface="+mn-cs"/>
              </a:rPr>
              <a:t>Pill counts/evaluation for drug-drug interactions.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1E39D-F623-481C-A5D7-DA05DF76B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967" y="2"/>
            <a:ext cx="7190828" cy="452926"/>
          </a:xfrm>
        </p:spPr>
        <p:txBody>
          <a:bodyPr/>
          <a:lstStyle/>
          <a:p>
            <a:pPr algn="ctr"/>
            <a:r>
              <a:rPr lang="en-US" sz="3600" dirty="0">
                <a:latin typeface="Georgia Pro Semibold" panose="02040702050405020303" pitchFamily="18" charset="0"/>
              </a:rPr>
              <a:t>Opioid Risk Tool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D14BF-CD69-4E9D-B039-1DD231E8C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2929"/>
            <a:ext cx="9144000" cy="4690570"/>
          </a:xfrm>
        </p:spPr>
        <p:txBody>
          <a:bodyPr/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Georgia Pro Semibold" panose="02040702050405020303" pitchFamily="18" charset="0"/>
              </a:rPr>
              <a:t>This tool should be administered to patients upon an initial visit prior to beginning opioid therapy for pain management. </a:t>
            </a:r>
            <a:r>
              <a:rPr lang="en-US" sz="1400" dirty="0">
                <a:solidFill>
                  <a:srgbClr val="FF0000"/>
                </a:solidFill>
                <a:latin typeface="Georgia Pro Semibold" panose="02040702050405020303" pitchFamily="18" charset="0"/>
              </a:rPr>
              <a:t>A score of 3 or lower indicates low risk for future opioid abuse, a score of 4 to 7 indicates moderate risk for opioid abuse, and a score of 8 or higher indicates a high risk for opioid abuse. </a:t>
            </a:r>
          </a:p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Georgia Pro Semibold" panose="02040702050405020303" pitchFamily="18" charset="0"/>
              </a:rPr>
              <a:t>Mark each box that applies</a:t>
            </a:r>
          </a:p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rebuchet MS" panose="020B0603020202020204"/>
              </a:rPr>
              <a:t>          				</a:t>
            </a:r>
            <a:r>
              <a:rPr lang="en-US" sz="1600" b="1" u="sng" dirty="0">
                <a:solidFill>
                  <a:prstClr val="black"/>
                </a:solidFill>
                <a:latin typeface="Georgia Pro Cond Semibold" panose="02040706050405020303" pitchFamily="18" charset="0"/>
              </a:rPr>
              <a:t>Female </a:t>
            </a:r>
            <a:r>
              <a:rPr lang="en-US" sz="1600" dirty="0">
                <a:solidFill>
                  <a:prstClr val="black"/>
                </a:solidFill>
                <a:latin typeface="Georgia Pro Cond Semibold" panose="02040706050405020303" pitchFamily="18" charset="0"/>
              </a:rPr>
              <a:t>                         </a:t>
            </a:r>
            <a:r>
              <a:rPr lang="en-US" sz="1600" b="1" u="sng" dirty="0">
                <a:solidFill>
                  <a:prstClr val="black"/>
                </a:solidFill>
                <a:latin typeface="Georgia Pro Cond Semibold" panose="02040706050405020303" pitchFamily="18" charset="0"/>
              </a:rPr>
              <a:t>Male</a:t>
            </a:r>
            <a:r>
              <a:rPr lang="en-US" sz="1600" dirty="0">
                <a:solidFill>
                  <a:prstClr val="black"/>
                </a:solidFill>
                <a:latin typeface="Georgia Pro Cond Semibold" panose="02040706050405020303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Georgia Pro Cond Semibold" panose="02040706050405020303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rebuchet MS" panose="020B0603020202020204"/>
              </a:rPr>
              <a:t>                                                                        </a:t>
            </a:r>
            <a:r>
              <a:rPr lang="en-US" sz="1800" b="1" u="sng" dirty="0">
                <a:solidFill>
                  <a:prstClr val="black"/>
                </a:solidFill>
                <a:latin typeface="Georgia Pro Semibold" panose="02040702050405020303" pitchFamily="18" charset="0"/>
              </a:rPr>
              <a:t>             </a:t>
            </a:r>
            <a:r>
              <a:rPr lang="en-US" sz="1800" dirty="0">
                <a:solidFill>
                  <a:prstClr val="black"/>
                </a:solidFill>
                <a:latin typeface="Georgia Pro Semibold" panose="02040702050405020303" pitchFamily="18" charset="0"/>
              </a:rPr>
              <a:t>                                                                                                      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highlight>
                  <a:srgbClr val="FFFF00"/>
                </a:highlight>
                <a:latin typeface="Georgia Pro Semibold" panose="02040702050405020303" pitchFamily="18" charset="0"/>
              </a:rPr>
              <a:t>Family history of substance abuse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Georgia Pro Semibold" panose="02040702050405020303" pitchFamily="18" charset="0"/>
              </a:rPr>
              <a:t> </a:t>
            </a:r>
            <a:r>
              <a:rPr lang="en-US" sz="1200" u="sng" dirty="0">
                <a:solidFill>
                  <a:prstClr val="black"/>
                </a:solidFill>
                <a:latin typeface="Georgia Pro Semibold" panose="02040702050405020303" pitchFamily="18" charset="0"/>
              </a:rPr>
              <a:t>Alcohol					                                                     1				3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u="sng" dirty="0">
                <a:solidFill>
                  <a:prstClr val="black"/>
                </a:solidFill>
                <a:latin typeface="Georgia Pro Semibold" panose="02040702050405020303" pitchFamily="18" charset="0"/>
              </a:rPr>
              <a:t>Illegal drugs												2				3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u="sng" dirty="0">
                <a:solidFill>
                  <a:prstClr val="black"/>
                </a:solidFill>
                <a:latin typeface="Georgia Pro Semibold" panose="02040702050405020303" pitchFamily="18" charset="0"/>
              </a:rPr>
              <a:t>Rx drugs    												4				4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highlight>
                  <a:srgbClr val="00FFFF"/>
                </a:highlight>
                <a:latin typeface="Georgia Pro Semibold" panose="02040702050405020303" pitchFamily="18" charset="0"/>
              </a:rPr>
              <a:t>Personal history of substance abuse 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u="sng" dirty="0">
                <a:solidFill>
                  <a:prstClr val="black"/>
                </a:solidFill>
                <a:latin typeface="Georgia Pro Semibold" panose="02040702050405020303" pitchFamily="18" charset="0"/>
              </a:rPr>
              <a:t>Alcohol												       3				3</a:t>
            </a:r>
            <a:r>
              <a:rPr lang="en-US" sz="1200" dirty="0">
                <a:solidFill>
                  <a:prstClr val="black"/>
                </a:solidFill>
                <a:latin typeface="Georgia Pro Semibold" panose="02040702050405020303" pitchFamily="18" charset="0"/>
              </a:rPr>
              <a:t>									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u="sng" dirty="0">
                <a:solidFill>
                  <a:prstClr val="black"/>
                </a:solidFill>
                <a:latin typeface="Georgia Pro Semibold" panose="02040702050405020303" pitchFamily="18" charset="0"/>
              </a:rPr>
              <a:t>Illegal drugs 												4				4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u="sng" dirty="0">
                <a:solidFill>
                  <a:prstClr val="black"/>
                </a:solidFill>
                <a:latin typeface="Georgia Pro Semibold" panose="02040702050405020303" pitchFamily="18" charset="0"/>
              </a:rPr>
              <a:t>Rx drugs  												5				5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>
                <a:solidFill>
                  <a:prstClr val="black"/>
                </a:solidFill>
                <a:latin typeface="Georgia Pro Semibold" panose="02040702050405020303" pitchFamily="18" charset="0"/>
              </a:rPr>
              <a:t>Age between 16—45 years</a:t>
            </a:r>
            <a:r>
              <a:rPr lang="en-US" sz="1200" u="sng" dirty="0">
                <a:solidFill>
                  <a:prstClr val="black"/>
                </a:solidFill>
                <a:latin typeface="Georgia Pro Semibold" panose="02040702050405020303" pitchFamily="18" charset="0"/>
              </a:rPr>
              <a:t>								1				1 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>
                <a:solidFill>
                  <a:prstClr val="black"/>
                </a:solidFill>
                <a:latin typeface="Georgia Pro Semibold" panose="02040702050405020303" pitchFamily="18" charset="0"/>
              </a:rPr>
              <a:t>History of preadolescent sexual abuse</a:t>
            </a:r>
            <a:r>
              <a:rPr lang="en-US" sz="1200" u="sng" dirty="0">
                <a:solidFill>
                  <a:prstClr val="black"/>
                </a:solidFill>
                <a:latin typeface="Georgia Pro Semibold" panose="02040702050405020303" pitchFamily="18" charset="0"/>
              </a:rPr>
              <a:t>						3				0  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highlight>
                  <a:srgbClr val="FF00FF"/>
                </a:highlight>
                <a:latin typeface="Georgia Pro Semibold" panose="02040702050405020303" pitchFamily="18" charset="0"/>
              </a:rPr>
              <a:t>Psychological disease 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u="sng" dirty="0">
                <a:solidFill>
                  <a:prstClr val="black"/>
                </a:solidFill>
                <a:latin typeface="Georgia Pro Semibold" panose="02040702050405020303" pitchFamily="18" charset="0"/>
              </a:rPr>
              <a:t>ADD, OCD, bipolar, schizophrenia							2				2  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u="sng" dirty="0">
                <a:solidFill>
                  <a:prstClr val="black"/>
                </a:solidFill>
                <a:latin typeface="Georgia Pro Semibold" panose="02040702050405020303" pitchFamily="18" charset="0"/>
              </a:rPr>
              <a:t>Depression 												1				1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Georgia Pro Semibold" panose="02040702050405020303" pitchFamily="18" charset="0"/>
              </a:rPr>
              <a:t>Scoring totals: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prstClr val="black"/>
                </a:solidFill>
                <a:latin typeface="Georgia Pro Semibold" panose="02040702050405020303" pitchFamily="18" charset="0"/>
              </a:rPr>
              <a:t>Questionnaire developed by Lynn R. Webster, MD to assess risk of opioid addiction. 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prstClr val="black"/>
                </a:solidFill>
                <a:latin typeface="Georgia Pro Semibold" panose="02040702050405020303" pitchFamily="18" charset="0"/>
              </a:rPr>
              <a:t>Webster LR, Webster R. Predicting aberrant behaviors in Opioid‐treated patients: preliminary validation of the Opioid risk too. Pain Med. 2005; 6 (6) : 432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3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A09B3-FF82-43F7-9943-67BD8D66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967" y="68367"/>
            <a:ext cx="7190828" cy="1008403"/>
          </a:xfrm>
        </p:spPr>
        <p:txBody>
          <a:bodyPr/>
          <a:lstStyle/>
          <a:p>
            <a:pPr algn="ctr"/>
            <a:r>
              <a:rPr lang="en-US" sz="4000" b="0" dirty="0">
                <a:latin typeface="Georgia Pro Cond Semibold" panose="02040706050405020303" pitchFamily="18" charset="0"/>
              </a:rPr>
              <a:t>Opioid Risks </a:t>
            </a:r>
            <a:endParaRPr lang="en-US" sz="4000" dirty="0">
              <a:latin typeface="Georgia Pro Cond Semibold" panose="02040706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A54DD9-02F2-4806-BB88-61D7CD680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04" y="1179319"/>
            <a:ext cx="8955991" cy="3683237"/>
          </a:xfrm>
        </p:spPr>
        <p:txBody>
          <a:bodyPr/>
          <a:lstStyle/>
          <a:p>
            <a:pPr marL="571500" indent="-571500" algn="ctr">
              <a:buClr>
                <a:srgbClr val="00FF00"/>
              </a:buCl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Respiratory depression.</a:t>
            </a:r>
          </a:p>
          <a:p>
            <a:pPr marL="571500" indent="-571500" algn="ctr">
              <a:buClr>
                <a:srgbClr val="00FF00"/>
              </a:buCl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Alcohol induced dumping syndrome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Substance Misuse</a:t>
            </a:r>
          </a:p>
          <a:p>
            <a:pPr marL="571500" indent="-571500" algn="ctr">
              <a:buClr>
                <a:srgbClr val="00FF00"/>
              </a:buCl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Georgia Pro Cond Semibold" panose="02040706050405020303" pitchFamily="18" charset="0"/>
              </a:rPr>
              <a:t>Increased risk for overdose related fatalities.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52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3EA89-56F1-4726-BB75-F41C4B623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967" y="1"/>
            <a:ext cx="7190828" cy="597528"/>
          </a:xfrm>
        </p:spPr>
        <p:txBody>
          <a:bodyPr/>
          <a:lstStyle/>
          <a:p>
            <a:pPr algn="ctr"/>
            <a:r>
              <a:rPr lang="en-US" dirty="0">
                <a:latin typeface="Georgia Pro Semibold" panose="02040702050405020303" pitchFamily="18" charset="0"/>
              </a:rPr>
              <a:t>Safe </a:t>
            </a:r>
            <a:r>
              <a:rPr lang="en-US" sz="4000" dirty="0">
                <a:latin typeface="Georgia Pro Semibold" panose="02040702050405020303" pitchFamily="18" charset="0"/>
              </a:rPr>
              <a:t>Prescribing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6026FC-B34D-49FE-8EF0-B4C19A65F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818" y="597529"/>
            <a:ext cx="8646059" cy="431850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Georgia Pro Semibold" panose="02040702050405020303" pitchFamily="18" charset="0"/>
              </a:rPr>
              <a:t>Guidelines for Drug/Drug Interactions</a:t>
            </a:r>
          </a:p>
          <a:p>
            <a:pPr marL="457200" indent="-457200">
              <a:buClr>
                <a:srgbClr val="00FF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Medication assessment. </a:t>
            </a:r>
          </a:p>
          <a:p>
            <a:pPr marL="457200" indent="-457200">
              <a:buClr>
                <a:srgbClr val="00FF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Avoid opioids if patient prescribed </a:t>
            </a:r>
            <a:r>
              <a:rPr lang="en-US" sz="2800" u="sng" dirty="0">
                <a:solidFill>
                  <a:schemeClr val="tx1"/>
                </a:solidFill>
                <a:latin typeface="Georgia Pro Semibold" panose="02040702050405020303" pitchFamily="18" charset="0"/>
              </a:rPr>
              <a:t>&gt;</a:t>
            </a:r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3 CNS acting drugs.</a:t>
            </a:r>
          </a:p>
          <a:p>
            <a:pPr marL="457200" indent="-457200">
              <a:buClr>
                <a:srgbClr val="00FF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Adverse reactions:	</a:t>
            </a:r>
          </a:p>
          <a:p>
            <a:pPr>
              <a:buClr>
                <a:srgbClr val="00FF00"/>
              </a:buClr>
            </a:pPr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		</a:t>
            </a:r>
            <a:r>
              <a:rPr lang="en-US" sz="2400" dirty="0">
                <a:solidFill>
                  <a:schemeClr val="tx1"/>
                </a:solidFill>
                <a:latin typeface="Georgia Pro Semibold" panose="02040702050405020303" pitchFamily="18" charset="0"/>
              </a:rPr>
              <a:t>Cognitive Impairment</a:t>
            </a:r>
          </a:p>
          <a:p>
            <a:pPr>
              <a:buClr>
                <a:srgbClr val="00FF00"/>
              </a:buClr>
            </a:pPr>
            <a:r>
              <a:rPr lang="en-US" sz="2400" dirty="0">
                <a:solidFill>
                  <a:schemeClr val="tx1"/>
                </a:solidFill>
                <a:latin typeface="Georgia Pro Semibold" panose="02040702050405020303" pitchFamily="18" charset="0"/>
              </a:rPr>
              <a:t>		Sedation</a:t>
            </a:r>
          </a:p>
          <a:p>
            <a:pPr>
              <a:buClr>
                <a:srgbClr val="00FF00"/>
              </a:buClr>
            </a:pPr>
            <a:r>
              <a:rPr lang="en-US" sz="2400" dirty="0">
                <a:solidFill>
                  <a:schemeClr val="tx1"/>
                </a:solidFill>
                <a:latin typeface="Georgia Pro Semibold" panose="02040702050405020303" pitchFamily="18" charset="0"/>
              </a:rPr>
              <a:t>		Respiratory Depression</a:t>
            </a:r>
          </a:p>
          <a:p>
            <a:pPr>
              <a:buClr>
                <a:srgbClr val="00FF00"/>
              </a:buClr>
            </a:pPr>
            <a:r>
              <a:rPr lang="en-US" sz="2400" dirty="0">
                <a:solidFill>
                  <a:schemeClr val="tx1"/>
                </a:solidFill>
                <a:latin typeface="Georgia Pro Semibold" panose="02040702050405020303" pitchFamily="18" charset="0"/>
              </a:rPr>
              <a:t>		Delirium</a:t>
            </a:r>
          </a:p>
          <a:p>
            <a:pPr>
              <a:buClr>
                <a:srgbClr val="00FF00"/>
              </a:buClr>
            </a:pPr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          </a:t>
            </a:r>
          </a:p>
          <a:p>
            <a:pPr>
              <a:buClr>
                <a:srgbClr val="00FF00"/>
              </a:buClr>
            </a:pPr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          </a:t>
            </a:r>
          </a:p>
          <a:p>
            <a:pPr marL="457200" indent="-457200">
              <a:buClr>
                <a:srgbClr val="00FF00"/>
              </a:buClr>
              <a:buFont typeface="Wingdings" panose="05000000000000000000" pitchFamily="2" charset="2"/>
              <a:buChar char="ü"/>
            </a:pPr>
            <a:endParaRPr lang="en-US" sz="2800" dirty="0">
              <a:solidFill>
                <a:schemeClr val="tx1"/>
              </a:solidFill>
              <a:latin typeface="Georgia Pro Semibold" panose="02040702050405020303" pitchFamily="18" charset="0"/>
            </a:endParaRPr>
          </a:p>
          <a:p>
            <a:pPr marL="914389" lvl="1" indent="-457200">
              <a:buClr>
                <a:srgbClr val="00FF00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Georgia Pro Semibold" panose="02040702050405020303" pitchFamily="18" charset="0"/>
            </a:endParaRPr>
          </a:p>
          <a:p>
            <a:pPr marL="457200" indent="-457200">
              <a:buClr>
                <a:srgbClr val="00FF00"/>
              </a:buClr>
              <a:buFont typeface="Wingdings" panose="05000000000000000000" pitchFamily="2" charset="2"/>
              <a:buChar char="ü"/>
            </a:pPr>
            <a:endParaRPr lang="en-US" sz="2800" dirty="0">
              <a:solidFill>
                <a:schemeClr val="tx1"/>
              </a:solidFill>
              <a:latin typeface="Georgia Pro Semibold" panose="02040702050405020303" pitchFamily="18" charset="0"/>
            </a:endParaRPr>
          </a:p>
          <a:p>
            <a:endParaRPr lang="en-US" dirty="0">
              <a:latin typeface="Georgia Pro Semibold" panose="020407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629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6E0F-6B99-4C8B-9194-F3CC319C7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967" y="72428"/>
            <a:ext cx="7190828" cy="1023041"/>
          </a:xfrm>
        </p:spPr>
        <p:txBody>
          <a:bodyPr/>
          <a:lstStyle/>
          <a:p>
            <a:pPr algn="ctr"/>
            <a:r>
              <a:rPr lang="en-US" sz="3600" dirty="0">
                <a:latin typeface="Georgia Pro Semibold" panose="02040702050405020303" pitchFamily="18" charset="0"/>
              </a:rPr>
              <a:t>Prior to Medication Management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DE325-1569-4AD2-8F5B-9080826EB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802" y="1158843"/>
            <a:ext cx="8899555" cy="3693813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Nonpharmacological Therapies</a:t>
            </a:r>
          </a:p>
          <a:p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Physical/Occupational/Cognitive Behavioral </a:t>
            </a:r>
          </a:p>
          <a:p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Massage</a:t>
            </a:r>
          </a:p>
          <a:p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Chiropractic </a:t>
            </a:r>
          </a:p>
          <a:p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Acupuncture</a:t>
            </a:r>
          </a:p>
          <a:p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Aquatic</a:t>
            </a:r>
          </a:p>
          <a:p>
            <a:r>
              <a:rPr lang="en-US" sz="2800" dirty="0">
                <a:solidFill>
                  <a:schemeClr val="tx1"/>
                </a:solidFill>
                <a:latin typeface="Georgia Pro Semibold" panose="02040702050405020303" pitchFamily="18" charset="0"/>
              </a:rPr>
              <a:t>Tai Chi</a:t>
            </a:r>
          </a:p>
          <a:p>
            <a:endParaRPr lang="en-US" sz="2800" dirty="0">
              <a:latin typeface="Georgia Pro Semibold" panose="02040702050405020303" pitchFamily="18" charset="0"/>
            </a:endParaRPr>
          </a:p>
          <a:p>
            <a:endParaRPr lang="en-US" dirty="0">
              <a:latin typeface="Georgia Pro Semibold" panose="020407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03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A8E8C-41F7-47B5-9FEC-725B280FC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967" y="138024"/>
            <a:ext cx="7190828" cy="879893"/>
          </a:xfrm>
        </p:spPr>
        <p:txBody>
          <a:bodyPr/>
          <a:lstStyle/>
          <a:p>
            <a:pPr algn="ctr"/>
            <a:r>
              <a:rPr lang="en-US" sz="4000" dirty="0">
                <a:latin typeface="Georgia Pro Semibold" panose="02040702050405020303" pitchFamily="18" charset="0"/>
              </a:rPr>
              <a:t>Non-Opioid Therapies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7B6F5-CE2D-4791-8E0A-6028D47F1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17917"/>
            <a:ext cx="9143999" cy="3795623"/>
          </a:xfrm>
        </p:spPr>
        <p:txBody>
          <a:bodyPr/>
          <a:lstStyle/>
          <a:p>
            <a:pPr marL="571500" indent="-571500" algn="ctr">
              <a:buClr>
                <a:srgbClr val="00FF00"/>
              </a:buCl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Acetaminophen</a:t>
            </a:r>
          </a:p>
          <a:p>
            <a:pPr marL="571500" indent="-571500" algn="ctr">
              <a:buClr>
                <a:srgbClr val="00FF00"/>
              </a:buCl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NSAIDS</a:t>
            </a:r>
          </a:p>
          <a:p>
            <a:pPr marL="571500" indent="-571500" algn="ctr">
              <a:buClr>
                <a:srgbClr val="00FF00"/>
              </a:buCl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Gabapentin/Pregabalin</a:t>
            </a:r>
          </a:p>
          <a:p>
            <a:pPr marL="571500" indent="-571500" algn="ctr">
              <a:buClr>
                <a:srgbClr val="00FF00"/>
              </a:buCl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Serotonin Norepinephrine Reuptake Inhibitors</a:t>
            </a:r>
          </a:p>
          <a:p>
            <a:pPr marL="571500" indent="-571500" algn="ctr">
              <a:buClr>
                <a:srgbClr val="00FF00"/>
              </a:buCl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Muscle Relaxants</a:t>
            </a:r>
          </a:p>
        </p:txBody>
      </p:sp>
    </p:spTree>
    <p:extLst>
      <p:ext uri="{BB962C8B-B14F-4D97-AF65-F5344CB8AC3E}">
        <p14:creationId xmlns:p14="http://schemas.microsoft.com/office/powerpoint/2010/main" val="3649965798"/>
      </p:ext>
    </p:extLst>
  </p:cSld>
  <p:clrMapOvr>
    <a:masterClrMapping/>
  </p:clrMapOvr>
</p:sld>
</file>

<file path=ppt/theme/theme1.xml><?xml version="1.0" encoding="utf-8"?>
<a:theme xmlns:a="http://schemas.openxmlformats.org/drawingml/2006/main" name="SpartansWill_2 template">
  <a:themeElements>
    <a:clrScheme name="Custom 3">
      <a:dk1>
        <a:sysClr val="windowText" lastClr="000000"/>
      </a:dk1>
      <a:lt1>
        <a:sysClr val="window" lastClr="FFFFFF"/>
      </a:lt1>
      <a:dk2>
        <a:srgbClr val="18453B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F4E64B8C-1504-084D-8E1D-8C02D2DD622A}" vid="{02A5696C-AD30-A948-A9F0-27B523E4D18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F4E64B8C-1504-084D-8E1D-8C02D2DD622A}" vid="{1086960A-9F30-E841-A1FB-3548D8489B8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SpartansWill_2 template</Template>
  <TotalTime>448</TotalTime>
  <Words>708</Words>
  <Application>Microsoft Office PowerPoint</Application>
  <PresentationFormat>On-screen Show (16:9)</PresentationFormat>
  <Paragraphs>104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Calibri</vt:lpstr>
      <vt:lpstr>Georgia Pro Cond Semibold</vt:lpstr>
      <vt:lpstr>Georgia Pro Semibold</vt:lpstr>
      <vt:lpstr>Gotham Book</vt:lpstr>
      <vt:lpstr>Gotham-Bold</vt:lpstr>
      <vt:lpstr>Trebuchet MS</vt:lpstr>
      <vt:lpstr>Verdana</vt:lpstr>
      <vt:lpstr>Wingdings</vt:lpstr>
      <vt:lpstr>Wingdings 2</vt:lpstr>
      <vt:lpstr>Wingdings 3</vt:lpstr>
      <vt:lpstr>SpartansWill_2 template</vt:lpstr>
      <vt:lpstr>Custom Design</vt:lpstr>
      <vt:lpstr>Current Health Issues &amp; Services Related to Pain</vt:lpstr>
      <vt:lpstr>The Opioid Crisis </vt:lpstr>
      <vt:lpstr>Better Pain Management </vt:lpstr>
      <vt:lpstr>Professional Role </vt:lpstr>
      <vt:lpstr>Opioid Risk Tool</vt:lpstr>
      <vt:lpstr>Opioid Risks </vt:lpstr>
      <vt:lpstr>Safe Prescribing</vt:lpstr>
      <vt:lpstr>Prior to Medication Management </vt:lpstr>
      <vt:lpstr>Non-Opioid Therapies</vt:lpstr>
      <vt:lpstr>Initiating Opioid Therapy</vt:lpstr>
      <vt:lpstr>Opioid Therapy</vt:lpstr>
      <vt:lpstr>References Available Upon Request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Davies</dc:creator>
  <cp:lastModifiedBy>Leslie</cp:lastModifiedBy>
  <cp:revision>42</cp:revision>
  <cp:lastPrinted>2010-09-08T13:46:11Z</cp:lastPrinted>
  <dcterms:created xsi:type="dcterms:W3CDTF">2019-05-04T17:12:28Z</dcterms:created>
  <dcterms:modified xsi:type="dcterms:W3CDTF">2020-01-21T01:15:54Z</dcterms:modified>
</cp:coreProperties>
</file>