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media/image11.jpg" ContentType="image/jpg"/>
  <Override PartName="/ppt/media/image13.jpg" ContentType="image/jpg"/>
  <Override PartName="/ppt/media/image15.jpg" ContentType="image/jpg"/>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9" r:id="rId2"/>
  </p:sldMasterIdLst>
  <p:notesMasterIdLst>
    <p:notesMasterId r:id="rId49"/>
  </p:notesMasterIdLst>
  <p:handoutMasterIdLst>
    <p:handoutMasterId r:id="rId50"/>
  </p:handoutMasterIdLst>
  <p:sldIdLst>
    <p:sldId id="256" r:id="rId3"/>
    <p:sldId id="266" r:id="rId4"/>
    <p:sldId id="368" r:id="rId5"/>
    <p:sldId id="388" r:id="rId6"/>
    <p:sldId id="265" r:id="rId7"/>
    <p:sldId id="393" r:id="rId8"/>
    <p:sldId id="430" r:id="rId9"/>
    <p:sldId id="390" r:id="rId10"/>
    <p:sldId id="394" r:id="rId11"/>
    <p:sldId id="391" r:id="rId12"/>
    <p:sldId id="392" r:id="rId13"/>
    <p:sldId id="399" r:id="rId14"/>
    <p:sldId id="395" r:id="rId15"/>
    <p:sldId id="400" r:id="rId16"/>
    <p:sldId id="397" r:id="rId17"/>
    <p:sldId id="398" r:id="rId18"/>
    <p:sldId id="260" r:id="rId19"/>
    <p:sldId id="328" r:id="rId20"/>
    <p:sldId id="373" r:id="rId21"/>
    <p:sldId id="262" r:id="rId22"/>
    <p:sldId id="427" r:id="rId23"/>
    <p:sldId id="421" r:id="rId24"/>
    <p:sldId id="422" r:id="rId25"/>
    <p:sldId id="423" r:id="rId26"/>
    <p:sldId id="424" r:id="rId27"/>
    <p:sldId id="426" r:id="rId28"/>
    <p:sldId id="432" r:id="rId29"/>
    <p:sldId id="434" r:id="rId30"/>
    <p:sldId id="436" r:id="rId31"/>
    <p:sldId id="435" r:id="rId32"/>
    <p:sldId id="294" r:id="rId33"/>
    <p:sldId id="413" r:id="rId34"/>
    <p:sldId id="438" r:id="rId35"/>
    <p:sldId id="437" r:id="rId36"/>
    <p:sldId id="439" r:id="rId37"/>
    <p:sldId id="440" r:id="rId38"/>
    <p:sldId id="441" r:id="rId39"/>
    <p:sldId id="364" r:id="rId40"/>
    <p:sldId id="404" r:id="rId41"/>
    <p:sldId id="429" r:id="rId42"/>
    <p:sldId id="428" r:id="rId43"/>
    <p:sldId id="425" r:id="rId44"/>
    <p:sldId id="431" r:id="rId45"/>
    <p:sldId id="442" r:id="rId46"/>
    <p:sldId id="403" r:id="rId47"/>
    <p:sldId id="402" r:id="rId4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FF9900"/>
    <a:srgbClr val="CC0099"/>
    <a:srgbClr val="339966"/>
    <a:srgbClr val="CC0000"/>
    <a:srgbClr val="FF33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444" autoAdjust="0"/>
    <p:restoredTop sz="94687" autoAdjust="0"/>
  </p:normalViewPr>
  <p:slideViewPr>
    <p:cSldViewPr>
      <p:cViewPr varScale="1">
        <p:scale>
          <a:sx n="108" d="100"/>
          <a:sy n="108" d="100"/>
        </p:scale>
        <p:origin x="1302" y="10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5"/>
                <c:pt idx="0">
                  <c:v>Peak gun deaths (1993)</c:v>
                </c:pt>
                <c:pt idx="1">
                  <c:v>Peak HIV deaths (1995)</c:v>
                </c:pt>
                <c:pt idx="2">
                  <c:v>Peak car crash deaths (1972)</c:v>
                </c:pt>
                <c:pt idx="3">
                  <c:v>Breast cancer deaths (2017)</c:v>
                </c:pt>
                <c:pt idx="4">
                  <c:v>Drug overdose deaths (2017)</c:v>
                </c:pt>
              </c:strCache>
            </c:strRef>
          </c:cat>
          <c:val>
            <c:numRef>
              <c:f>Sheet1!$B$2:$B$7</c:f>
              <c:numCache>
                <c:formatCode>#,##0</c:formatCode>
                <c:ptCount val="6"/>
                <c:pt idx="0">
                  <c:v>40000</c:v>
                </c:pt>
                <c:pt idx="1">
                  <c:v>49600</c:v>
                </c:pt>
                <c:pt idx="2">
                  <c:v>54589</c:v>
                </c:pt>
                <c:pt idx="3">
                  <c:v>40610</c:v>
                </c:pt>
                <c:pt idx="4">
                  <c:v>72287</c:v>
                </c:pt>
              </c:numCache>
            </c:numRef>
          </c:val>
          <c:extLst>
            <c:ext xmlns:c16="http://schemas.microsoft.com/office/drawing/2014/chart" uri="{C3380CC4-5D6E-409C-BE32-E72D297353CC}">
              <c16:uniqueId val="{00000000-25A4-492F-B22C-2A4175DB9E07}"/>
            </c:ext>
          </c:extLst>
        </c:ser>
        <c:ser>
          <c:idx val="1"/>
          <c:order val="1"/>
          <c:tx>
            <c:strRef>
              <c:f>Sheet1!$C$1</c:f>
              <c:strCache>
                <c:ptCount val="1"/>
                <c:pt idx="0">
                  <c:v>Column1</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5"/>
                <c:pt idx="0">
                  <c:v>Peak gun deaths (1993)</c:v>
                </c:pt>
                <c:pt idx="1">
                  <c:v>Peak HIV deaths (1995)</c:v>
                </c:pt>
                <c:pt idx="2">
                  <c:v>Peak car crash deaths (1972)</c:v>
                </c:pt>
                <c:pt idx="3">
                  <c:v>Breast cancer deaths (2017)</c:v>
                </c:pt>
                <c:pt idx="4">
                  <c:v>Drug overdose deaths (2017)</c:v>
                </c:pt>
              </c:strCache>
            </c:strRef>
          </c:cat>
          <c:val>
            <c:numRef>
              <c:f>Sheet1!$C$2:$C$7</c:f>
              <c:numCache>
                <c:formatCode>General</c:formatCode>
                <c:ptCount val="6"/>
                <c:pt idx="4" formatCode="#,##0">
                  <c:v>47600</c:v>
                </c:pt>
              </c:numCache>
            </c:numRef>
          </c:val>
          <c:extLst>
            <c:ext xmlns:c16="http://schemas.microsoft.com/office/drawing/2014/chart" uri="{C3380CC4-5D6E-409C-BE32-E72D297353CC}">
              <c16:uniqueId val="{00000001-25A4-492F-B22C-2A4175DB9E07}"/>
            </c:ext>
          </c:extLst>
        </c:ser>
        <c:dLbls>
          <c:dLblPos val="outEnd"/>
          <c:showLegendKey val="0"/>
          <c:showVal val="1"/>
          <c:showCatName val="0"/>
          <c:showSerName val="0"/>
          <c:showPercent val="0"/>
          <c:showBubbleSize val="0"/>
        </c:dLbls>
        <c:gapWidth val="100"/>
        <c:overlap val="-24"/>
        <c:axId val="240039640"/>
        <c:axId val="240032976"/>
      </c:barChart>
      <c:catAx>
        <c:axId val="2400396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40032976"/>
        <c:crosses val="autoZero"/>
        <c:auto val="1"/>
        <c:lblAlgn val="ctr"/>
        <c:lblOffset val="100"/>
        <c:noMultiLvlLbl val="0"/>
      </c:catAx>
      <c:valAx>
        <c:axId val="2400329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400396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700" b="0" i="0" baseline="0" dirty="0">
                <a:solidFill>
                  <a:schemeClr val="accent2"/>
                </a:solidFill>
                <a:effectLst/>
              </a:rPr>
              <a:t>Naloxone Incidents by Race  2016-2019*, N= 1299</a:t>
            </a:r>
            <a:endParaRPr lang="en-US" sz="1700" dirty="0">
              <a:solidFill>
                <a:schemeClr val="accent2"/>
              </a:solidFill>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**NI</c:v>
                </c:pt>
                <c:pt idx="1">
                  <c:v>Other</c:v>
                </c:pt>
                <c:pt idx="2">
                  <c:v>Black/African American </c:v>
                </c:pt>
                <c:pt idx="3">
                  <c:v>White </c:v>
                </c:pt>
              </c:strCache>
            </c:strRef>
          </c:cat>
          <c:val>
            <c:numRef>
              <c:f>Sheet1!$B$2:$B$5</c:f>
              <c:numCache>
                <c:formatCode>General</c:formatCode>
                <c:ptCount val="4"/>
                <c:pt idx="0">
                  <c:v>583</c:v>
                </c:pt>
                <c:pt idx="1">
                  <c:v>32</c:v>
                </c:pt>
                <c:pt idx="2">
                  <c:v>163</c:v>
                </c:pt>
                <c:pt idx="3">
                  <c:v>521</c:v>
                </c:pt>
              </c:numCache>
            </c:numRef>
          </c:val>
          <c:extLst>
            <c:ext xmlns:c16="http://schemas.microsoft.com/office/drawing/2014/chart" uri="{C3380CC4-5D6E-409C-BE32-E72D297353CC}">
              <c16:uniqueId val="{00000000-4432-4895-A2EC-D34BC28F309A}"/>
            </c:ext>
          </c:extLst>
        </c:ser>
        <c:dLbls>
          <c:showLegendKey val="0"/>
          <c:showVal val="0"/>
          <c:showCatName val="0"/>
          <c:showSerName val="0"/>
          <c:showPercent val="0"/>
          <c:showBubbleSize val="0"/>
        </c:dLbls>
        <c:gapWidth val="219"/>
        <c:axId val="287202344"/>
        <c:axId val="287205480"/>
      </c:barChart>
      <c:valAx>
        <c:axId val="287205480"/>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7202344"/>
        <c:crosses val="max"/>
        <c:crossBetween val="between"/>
      </c:valAx>
      <c:catAx>
        <c:axId val="2872023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7205480"/>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prstClr val="black">
                    <a:lumMod val="65000"/>
                    <a:lumOff val="35000"/>
                  </a:prstClr>
                </a:solidFill>
                <a:latin typeface="+mn-lt"/>
                <a:ea typeface="+mn-ea"/>
                <a:cs typeface="+mn-cs"/>
              </a:defRPr>
            </a:pPr>
            <a:r>
              <a:rPr lang="en-US" sz="1700" b="0" i="0" baseline="0" dirty="0">
                <a:solidFill>
                  <a:schemeClr val="accent2"/>
                </a:solidFill>
                <a:effectLst/>
              </a:rPr>
              <a:t>Naloxone Incidence by Sex  2016-2019*, </a:t>
            </a:r>
            <a:r>
              <a:rPr lang="en-US" sz="1800" b="0" i="0" baseline="0" dirty="0">
                <a:solidFill>
                  <a:schemeClr val="accent2"/>
                </a:solidFill>
                <a:effectLst/>
              </a:rPr>
              <a:t>N= 1299</a:t>
            </a:r>
            <a:endParaRPr lang="en-US" sz="1600" dirty="0">
              <a:solidFill>
                <a:schemeClr val="accent2"/>
              </a:solidFill>
              <a:effectLst/>
            </a:endParaRPr>
          </a:p>
          <a:p>
            <a:pPr marL="0" marR="0" indent="0" algn="ctr" defTabSz="914400" rtl="0" eaLnBrk="1" fontAlgn="auto" latinLnBrk="0" hangingPunct="1">
              <a:lnSpc>
                <a:spcPct val="100000"/>
              </a:lnSpc>
              <a:spcBef>
                <a:spcPts val="0"/>
              </a:spcBef>
              <a:spcAft>
                <a:spcPts val="0"/>
              </a:spcAft>
              <a:buClrTx/>
              <a:buSzTx/>
              <a:buFontTx/>
              <a:buNone/>
              <a:tabLst/>
              <a:defRPr>
                <a:solidFill>
                  <a:prstClr val="black">
                    <a:lumMod val="65000"/>
                    <a:lumOff val="35000"/>
                  </a:prstClr>
                </a:solidFill>
              </a:defRPr>
            </a:pPr>
            <a:r>
              <a:rPr lang="en-US" sz="1700" b="0" i="0" baseline="0" dirty="0">
                <a:effectLst/>
              </a:rPr>
              <a:t> </a:t>
            </a:r>
            <a:endParaRPr lang="en-US" sz="1700" dirty="0">
              <a:effectLst/>
            </a:endParaRPr>
          </a:p>
        </c:rich>
      </c:tx>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prstClr val="black">
                  <a:lumMod val="65000"/>
                  <a:lumOff val="35000"/>
                </a:prst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2016</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Not Identified</c:v>
                </c:pt>
                <c:pt idx="1">
                  <c:v>Male</c:v>
                </c:pt>
                <c:pt idx="2">
                  <c:v>Female</c:v>
                </c:pt>
              </c:strCache>
            </c:strRef>
          </c:cat>
          <c:val>
            <c:numRef>
              <c:f>Sheet1!$B$2:$B$5</c:f>
              <c:numCache>
                <c:formatCode>General</c:formatCode>
                <c:ptCount val="4"/>
                <c:pt idx="0">
                  <c:v>25</c:v>
                </c:pt>
                <c:pt idx="1">
                  <c:v>147</c:v>
                </c:pt>
                <c:pt idx="2">
                  <c:v>83</c:v>
                </c:pt>
              </c:numCache>
            </c:numRef>
          </c:val>
          <c:extLst>
            <c:ext xmlns:c16="http://schemas.microsoft.com/office/drawing/2014/chart" uri="{C3380CC4-5D6E-409C-BE32-E72D297353CC}">
              <c16:uniqueId val="{00000000-290E-4738-83EA-62972D75FE71}"/>
            </c:ext>
          </c:extLst>
        </c:ser>
        <c:ser>
          <c:idx val="1"/>
          <c:order val="1"/>
          <c:tx>
            <c:strRef>
              <c:f>Sheet1!$C$1</c:f>
              <c:strCache>
                <c:ptCount val="1"/>
                <c:pt idx="0">
                  <c:v>2017</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Not Identified</c:v>
                </c:pt>
                <c:pt idx="1">
                  <c:v>Male</c:v>
                </c:pt>
                <c:pt idx="2">
                  <c:v>Female</c:v>
                </c:pt>
              </c:strCache>
            </c:strRef>
          </c:cat>
          <c:val>
            <c:numRef>
              <c:f>Sheet1!$C$2:$C$5</c:f>
              <c:numCache>
                <c:formatCode>General</c:formatCode>
                <c:ptCount val="4"/>
                <c:pt idx="0">
                  <c:v>59</c:v>
                </c:pt>
                <c:pt idx="1">
                  <c:v>214</c:v>
                </c:pt>
                <c:pt idx="2">
                  <c:v>100</c:v>
                </c:pt>
              </c:numCache>
            </c:numRef>
          </c:val>
          <c:extLst>
            <c:ext xmlns:c16="http://schemas.microsoft.com/office/drawing/2014/chart" uri="{C3380CC4-5D6E-409C-BE32-E72D297353CC}">
              <c16:uniqueId val="{00000001-290E-4738-83EA-62972D75FE71}"/>
            </c:ext>
          </c:extLst>
        </c:ser>
        <c:ser>
          <c:idx val="2"/>
          <c:order val="2"/>
          <c:tx>
            <c:strRef>
              <c:f>Sheet1!$D$1</c:f>
              <c:strCache>
                <c:ptCount val="1"/>
                <c:pt idx="0">
                  <c:v>2018</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Not Identified</c:v>
                </c:pt>
                <c:pt idx="1">
                  <c:v>Male</c:v>
                </c:pt>
                <c:pt idx="2">
                  <c:v>Female</c:v>
                </c:pt>
              </c:strCache>
            </c:strRef>
          </c:cat>
          <c:val>
            <c:numRef>
              <c:f>Sheet1!$D$2:$D$5</c:f>
              <c:numCache>
                <c:formatCode>General</c:formatCode>
                <c:ptCount val="4"/>
                <c:pt idx="0">
                  <c:v>0</c:v>
                </c:pt>
                <c:pt idx="1">
                  <c:v>228</c:v>
                </c:pt>
                <c:pt idx="2">
                  <c:v>113</c:v>
                </c:pt>
              </c:numCache>
            </c:numRef>
          </c:val>
          <c:extLst>
            <c:ext xmlns:c16="http://schemas.microsoft.com/office/drawing/2014/chart" uri="{C3380CC4-5D6E-409C-BE32-E72D297353CC}">
              <c16:uniqueId val="{00000002-290E-4738-83EA-62972D75FE71}"/>
            </c:ext>
          </c:extLst>
        </c:ser>
        <c:ser>
          <c:idx val="3"/>
          <c:order val="3"/>
          <c:tx>
            <c:strRef>
              <c:f>Sheet1!$E$1</c:f>
              <c:strCache>
                <c:ptCount val="1"/>
                <c:pt idx="0">
                  <c:v>2019</c:v>
                </c:pt>
              </c:strCache>
            </c:strRef>
          </c:tx>
          <c:spPr>
            <a:solidFill>
              <a:srgbClr val="00609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Not Identified</c:v>
                </c:pt>
                <c:pt idx="1">
                  <c:v>Male</c:v>
                </c:pt>
                <c:pt idx="2">
                  <c:v>Female</c:v>
                </c:pt>
              </c:strCache>
            </c:strRef>
          </c:cat>
          <c:val>
            <c:numRef>
              <c:f>Sheet1!$E$2:$E$5</c:f>
              <c:numCache>
                <c:formatCode>General</c:formatCode>
                <c:ptCount val="4"/>
                <c:pt idx="0">
                  <c:v>0</c:v>
                </c:pt>
                <c:pt idx="1">
                  <c:v>212</c:v>
                </c:pt>
                <c:pt idx="2">
                  <c:v>118</c:v>
                </c:pt>
              </c:numCache>
            </c:numRef>
          </c:val>
          <c:extLst>
            <c:ext xmlns:c16="http://schemas.microsoft.com/office/drawing/2014/chart" uri="{C3380CC4-5D6E-409C-BE32-E72D297353CC}">
              <c16:uniqueId val="{00000003-290E-4738-83EA-62972D75FE71}"/>
            </c:ext>
          </c:extLst>
        </c:ser>
        <c:dLbls>
          <c:dLblPos val="outEnd"/>
          <c:showLegendKey val="0"/>
          <c:showVal val="1"/>
          <c:showCatName val="0"/>
          <c:showSerName val="0"/>
          <c:showPercent val="0"/>
          <c:showBubbleSize val="0"/>
        </c:dLbls>
        <c:gapWidth val="219"/>
        <c:overlap val="-27"/>
        <c:axId val="287202736"/>
        <c:axId val="287203128"/>
      </c:barChart>
      <c:catAx>
        <c:axId val="287202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7203128"/>
        <c:crosses val="autoZero"/>
        <c:auto val="1"/>
        <c:lblAlgn val="ctr"/>
        <c:lblOffset val="100"/>
        <c:noMultiLvlLbl val="0"/>
      </c:catAx>
      <c:valAx>
        <c:axId val="2872031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720273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dirty="0"/>
              <a:t>Number of Opioid-related Deaths Ingham County, 2004-2019</a:t>
            </a:r>
            <a:r>
              <a:rPr lang="en-US" sz="1050" b="0" i="0" u="none" strike="noStrike" baseline="0" dirty="0">
                <a:effectLst/>
              </a:rPr>
              <a:t>†</a:t>
            </a:r>
            <a:endParaRPr lang="en-US" sz="1050" dirty="0"/>
          </a:p>
        </c:rich>
      </c:tx>
      <c:layout>
        <c:manualLayout>
          <c:xMode val="edge"/>
          <c:yMode val="edge"/>
          <c:x val="0.13751543209876543"/>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lineChart>
        <c:grouping val="standard"/>
        <c:varyColors val="0"/>
        <c:ser>
          <c:idx val="0"/>
          <c:order val="0"/>
          <c:tx>
            <c:strRef>
              <c:f>Sheet1!$B$1</c:f>
              <c:strCache>
                <c:ptCount val="1"/>
                <c:pt idx="0">
                  <c:v># of Deaths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Sheet1!$A$2:$A$17</c:f>
              <c:strCache>
                <c:ptCount val="16"/>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strCache>
            </c:strRef>
          </c:cat>
          <c:val>
            <c:numRef>
              <c:f>Sheet1!$B$2:$B$17</c:f>
              <c:numCache>
                <c:formatCode>General</c:formatCode>
                <c:ptCount val="16"/>
                <c:pt idx="0">
                  <c:v>16</c:v>
                </c:pt>
                <c:pt idx="1">
                  <c:v>15</c:v>
                </c:pt>
                <c:pt idx="2">
                  <c:v>8</c:v>
                </c:pt>
                <c:pt idx="3">
                  <c:v>15</c:v>
                </c:pt>
                <c:pt idx="4">
                  <c:v>17</c:v>
                </c:pt>
                <c:pt idx="5">
                  <c:v>16</c:v>
                </c:pt>
                <c:pt idx="6">
                  <c:v>17</c:v>
                </c:pt>
                <c:pt idx="7">
                  <c:v>29</c:v>
                </c:pt>
                <c:pt idx="8">
                  <c:v>29</c:v>
                </c:pt>
                <c:pt idx="9">
                  <c:v>40</c:v>
                </c:pt>
                <c:pt idx="10">
                  <c:v>55</c:v>
                </c:pt>
                <c:pt idx="11">
                  <c:v>68</c:v>
                </c:pt>
                <c:pt idx="12">
                  <c:v>77</c:v>
                </c:pt>
                <c:pt idx="13">
                  <c:v>73</c:v>
                </c:pt>
                <c:pt idx="14">
                  <c:v>76</c:v>
                </c:pt>
                <c:pt idx="15">
                  <c:v>68</c:v>
                </c:pt>
              </c:numCache>
            </c:numRef>
          </c:val>
          <c:smooth val="0"/>
          <c:extLst>
            <c:ext xmlns:c16="http://schemas.microsoft.com/office/drawing/2014/chart" uri="{C3380CC4-5D6E-409C-BE32-E72D297353CC}">
              <c16:uniqueId val="{00000000-DFA3-4261-858A-C862B5FBA3FF}"/>
            </c:ext>
          </c:extLst>
        </c:ser>
        <c:dLbls>
          <c:showLegendKey val="0"/>
          <c:showVal val="0"/>
          <c:showCatName val="0"/>
          <c:showSerName val="0"/>
          <c:showPercent val="0"/>
          <c:showBubbleSize val="0"/>
        </c:dLbls>
        <c:marker val="1"/>
        <c:smooth val="0"/>
        <c:axId val="285588040"/>
        <c:axId val="285587648"/>
      </c:lineChart>
      <c:catAx>
        <c:axId val="285588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285587648"/>
        <c:crosses val="autoZero"/>
        <c:auto val="1"/>
        <c:lblAlgn val="ctr"/>
        <c:lblOffset val="100"/>
        <c:noMultiLvlLbl val="0"/>
      </c:catAx>
      <c:valAx>
        <c:axId val="2855876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285588040"/>
        <c:crosses val="autoZero"/>
        <c:crossBetween val="between"/>
      </c:valAx>
      <c:dTable>
        <c:showHorzBorder val="1"/>
        <c:showVertBorder val="1"/>
        <c:showOutline val="1"/>
        <c:showKeys val="0"/>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Table>
      <c:spPr>
        <a:noFill/>
        <a:ln>
          <a:noFill/>
        </a:ln>
        <a:effectLst/>
      </c:spPr>
    </c:plotArea>
    <c:plotVisOnly val="1"/>
    <c:dispBlanksAs val="gap"/>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500" dirty="0"/>
              <a:t>Opioid-related Deaths by</a:t>
            </a:r>
            <a:r>
              <a:rPr lang="en-US" sz="1500" baseline="0" dirty="0"/>
              <a:t> Age Groups in </a:t>
            </a:r>
            <a:r>
              <a:rPr lang="en-US" sz="1500" dirty="0"/>
              <a:t>Ingham County, 2016-2019*; N= 294  </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≥65</c:v>
                </c:pt>
                <c:pt idx="1">
                  <c:v>55-64</c:v>
                </c:pt>
                <c:pt idx="2">
                  <c:v>45-54</c:v>
                </c:pt>
                <c:pt idx="3">
                  <c:v>35-44</c:v>
                </c:pt>
                <c:pt idx="4">
                  <c:v>25-34</c:v>
                </c:pt>
                <c:pt idx="5">
                  <c:v>15-24</c:v>
                </c:pt>
                <c:pt idx="6">
                  <c:v>&lt;15</c:v>
                </c:pt>
              </c:strCache>
            </c:strRef>
          </c:cat>
          <c:val>
            <c:numRef>
              <c:f>Sheet1!$B$2:$B$8</c:f>
              <c:numCache>
                <c:formatCode>General</c:formatCode>
                <c:ptCount val="7"/>
                <c:pt idx="0">
                  <c:v>15</c:v>
                </c:pt>
                <c:pt idx="1">
                  <c:v>50</c:v>
                </c:pt>
                <c:pt idx="2">
                  <c:v>58</c:v>
                </c:pt>
                <c:pt idx="3">
                  <c:v>69</c:v>
                </c:pt>
                <c:pt idx="4">
                  <c:v>83</c:v>
                </c:pt>
                <c:pt idx="5">
                  <c:v>18</c:v>
                </c:pt>
                <c:pt idx="6">
                  <c:v>1</c:v>
                </c:pt>
              </c:numCache>
            </c:numRef>
          </c:val>
          <c:extLst>
            <c:ext xmlns:c16="http://schemas.microsoft.com/office/drawing/2014/chart" uri="{C3380CC4-5D6E-409C-BE32-E72D297353CC}">
              <c16:uniqueId val="{00000000-E516-4E75-9F95-BDE12545C82C}"/>
            </c:ext>
          </c:extLst>
        </c:ser>
        <c:dLbls>
          <c:showLegendKey val="0"/>
          <c:showVal val="0"/>
          <c:showCatName val="0"/>
          <c:showSerName val="0"/>
          <c:showPercent val="0"/>
          <c:showBubbleSize val="0"/>
        </c:dLbls>
        <c:gapWidth val="182"/>
        <c:axId val="285590784"/>
        <c:axId val="285592352"/>
      </c:barChart>
      <c:catAx>
        <c:axId val="2855907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5592352"/>
        <c:crosses val="autoZero"/>
        <c:auto val="1"/>
        <c:lblAlgn val="ctr"/>
        <c:lblOffset val="100"/>
        <c:noMultiLvlLbl val="0"/>
      </c:catAx>
      <c:valAx>
        <c:axId val="285592352"/>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t" anchorCtr="0"/>
          <a:lstStyle/>
          <a:p>
            <a:pPr>
              <a:defRPr sz="1197" b="0" i="0" u="none" strike="noStrike" kern="1200" baseline="0">
                <a:solidFill>
                  <a:schemeClr val="tx1">
                    <a:lumMod val="65000"/>
                    <a:lumOff val="35000"/>
                  </a:schemeClr>
                </a:solidFill>
                <a:latin typeface="+mn-lt"/>
                <a:ea typeface="+mn-ea"/>
                <a:cs typeface="+mn-cs"/>
              </a:defRPr>
            </a:pPr>
            <a:endParaRPr lang="en-US"/>
          </a:p>
        </c:txPr>
        <c:crossAx val="285590784"/>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700" b="0" i="0" baseline="0" dirty="0">
                <a:effectLst/>
              </a:rPr>
              <a:t>Opioid-related Deaths by Sex in Ingham County, 2016-2019*;</a:t>
            </a:r>
          </a:p>
          <a:p>
            <a:pPr>
              <a:defRPr/>
            </a:pPr>
            <a:r>
              <a:rPr lang="en-US" sz="1700" b="0" i="0" baseline="0" dirty="0">
                <a:effectLst/>
              </a:rPr>
              <a:t>N= 294</a:t>
            </a:r>
            <a:endParaRPr lang="en-US" sz="1700" dirty="0">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Column1</c:v>
                </c:pt>
              </c:strCache>
            </c:strRef>
          </c:tx>
          <c:dPt>
            <c:idx val="0"/>
            <c:bubble3D val="0"/>
            <c:spPr>
              <a:solidFill>
                <a:schemeClr val="accent1"/>
              </a:solidFill>
              <a:ln>
                <a:noFill/>
              </a:ln>
              <a:effectLst/>
            </c:spPr>
            <c:extLst>
              <c:ext xmlns:c16="http://schemas.microsoft.com/office/drawing/2014/chart" uri="{C3380CC4-5D6E-409C-BE32-E72D297353CC}">
                <c16:uniqueId val="{00000001-8EE3-4302-9F3F-AB5474F7D9F4}"/>
              </c:ext>
            </c:extLst>
          </c:dPt>
          <c:dPt>
            <c:idx val="1"/>
            <c:bubble3D val="0"/>
            <c:spPr>
              <a:solidFill>
                <a:schemeClr val="accent2"/>
              </a:solidFill>
              <a:ln>
                <a:noFill/>
              </a:ln>
              <a:effectLst/>
            </c:spPr>
            <c:extLst>
              <c:ext xmlns:c16="http://schemas.microsoft.com/office/drawing/2014/chart" uri="{C3380CC4-5D6E-409C-BE32-E72D297353CC}">
                <c16:uniqueId val="{00000003-8EE3-4302-9F3F-AB5474F7D9F4}"/>
              </c:ext>
            </c:extLst>
          </c:dPt>
          <c:dLbls>
            <c:dLbl>
              <c:idx val="2"/>
              <c:delete val="1"/>
              <c:extLst>
                <c:ext xmlns:c15="http://schemas.microsoft.com/office/drawing/2012/chart" uri="{CE6537A1-D6FC-4f65-9D91-7224C49458BB}"/>
                <c:ext xmlns:c16="http://schemas.microsoft.com/office/drawing/2014/chart" uri="{C3380CC4-5D6E-409C-BE32-E72D297353CC}">
                  <c16:uniqueId val="{00000004-8EE3-4302-9F3F-AB5474F7D9F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Male</c:v>
                </c:pt>
                <c:pt idx="1">
                  <c:v>Female</c:v>
                </c:pt>
              </c:strCache>
            </c:strRef>
          </c:cat>
          <c:val>
            <c:numRef>
              <c:f>Sheet1!$B$2:$B$3</c:f>
              <c:numCache>
                <c:formatCode>General</c:formatCode>
                <c:ptCount val="2"/>
                <c:pt idx="0">
                  <c:v>189</c:v>
                </c:pt>
                <c:pt idx="1">
                  <c:v>105</c:v>
                </c:pt>
              </c:numCache>
            </c:numRef>
          </c:val>
          <c:extLst>
            <c:ext xmlns:c16="http://schemas.microsoft.com/office/drawing/2014/chart" uri="{C3380CC4-5D6E-409C-BE32-E72D297353CC}">
              <c16:uniqueId val="{00000005-8EE3-4302-9F3F-AB5474F7D9F4}"/>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r"/>
      <c:layout>
        <c:manualLayout>
          <c:xMode val="edge"/>
          <c:yMode val="edge"/>
          <c:x val="0.84412097793331387"/>
          <c:y val="0.40436499370410228"/>
          <c:w val="9.4150627004957715E-2"/>
          <c:h val="0.104816146309636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700" b="0" i="0" baseline="0" dirty="0">
                <a:effectLst/>
              </a:rPr>
              <a:t>Opioid-related Deaths by Race in Ingham County, 2016-2019*; N=294 </a:t>
            </a:r>
            <a:endParaRPr lang="en-US" sz="1700" dirty="0">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Other</c:v>
                </c:pt>
                <c:pt idx="1">
                  <c:v>Black/African American </c:v>
                </c:pt>
                <c:pt idx="2">
                  <c:v>White </c:v>
                </c:pt>
              </c:strCache>
            </c:strRef>
          </c:cat>
          <c:val>
            <c:numRef>
              <c:f>Sheet1!$B$2:$B$4</c:f>
              <c:numCache>
                <c:formatCode>General</c:formatCode>
                <c:ptCount val="3"/>
                <c:pt idx="0">
                  <c:v>6</c:v>
                </c:pt>
                <c:pt idx="1">
                  <c:v>35</c:v>
                </c:pt>
                <c:pt idx="2">
                  <c:v>253</c:v>
                </c:pt>
              </c:numCache>
            </c:numRef>
          </c:val>
          <c:extLst>
            <c:ext xmlns:c16="http://schemas.microsoft.com/office/drawing/2014/chart" uri="{C3380CC4-5D6E-409C-BE32-E72D297353CC}">
              <c16:uniqueId val="{00000000-BC9A-452E-B5D7-935FBCD5CBD8}"/>
            </c:ext>
          </c:extLst>
        </c:ser>
        <c:dLbls>
          <c:showLegendKey val="0"/>
          <c:showVal val="0"/>
          <c:showCatName val="0"/>
          <c:showSerName val="0"/>
          <c:showPercent val="0"/>
          <c:showBubbleSize val="0"/>
        </c:dLbls>
        <c:gapWidth val="219"/>
        <c:axId val="285586472"/>
        <c:axId val="285585688"/>
      </c:barChart>
      <c:valAx>
        <c:axId val="285585688"/>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5586472"/>
        <c:crosses val="max"/>
        <c:crossBetween val="between"/>
      </c:valAx>
      <c:catAx>
        <c:axId val="2855864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5585688"/>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en-US" sz="1600" b="0" cap="none" dirty="0">
                <a:solidFill>
                  <a:schemeClr val="accent2"/>
                </a:solidFill>
              </a:rPr>
              <a:t>Fentanyl and/or Analog(s)</a:t>
            </a:r>
            <a:r>
              <a:rPr lang="en-US" sz="1600" b="0" cap="none" baseline="0" dirty="0">
                <a:solidFill>
                  <a:schemeClr val="accent2"/>
                </a:solidFill>
              </a:rPr>
              <a:t>-related Deaths </a:t>
            </a:r>
            <a:r>
              <a:rPr lang="en-US" sz="1600" b="0" cap="none" dirty="0">
                <a:solidFill>
                  <a:schemeClr val="accent2"/>
                </a:solidFill>
              </a:rPr>
              <a:t>Among Ingham County Residents, 2016-2019</a:t>
            </a:r>
            <a:r>
              <a:rPr lang="en-US" sz="1600" b="0" cap="none" dirty="0"/>
              <a:t>* </a:t>
            </a:r>
          </a:p>
        </c:rich>
      </c:tx>
      <c:layout>
        <c:manualLayout>
          <c:xMode val="edge"/>
          <c:yMode val="edge"/>
          <c:x val="0.14037802566345872"/>
          <c:y val="0"/>
        </c:manualLayout>
      </c:layout>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 of all drug deaths</c:v>
                </c:pt>
              </c:strCache>
            </c:strRef>
          </c:tx>
          <c:spPr>
            <a:solidFill>
              <a:schemeClr val="accent1"/>
            </a:solidFill>
            <a:ln>
              <a:noFill/>
            </a:ln>
            <a:effectLst/>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Sheet1!$A$2:$A$7</c:f>
              <c:numCache>
                <c:formatCode>General</c:formatCode>
                <c:ptCount val="6"/>
                <c:pt idx="0">
                  <c:v>2014</c:v>
                </c:pt>
                <c:pt idx="1">
                  <c:v>2015</c:v>
                </c:pt>
                <c:pt idx="2">
                  <c:v>2016</c:v>
                </c:pt>
                <c:pt idx="3">
                  <c:v>2017</c:v>
                </c:pt>
                <c:pt idx="4">
                  <c:v>2018</c:v>
                </c:pt>
                <c:pt idx="5">
                  <c:v>2019</c:v>
                </c:pt>
              </c:numCache>
            </c:numRef>
          </c:cat>
          <c:val>
            <c:numRef>
              <c:f>Sheet1!$B$2:$B$7</c:f>
              <c:numCache>
                <c:formatCode>General</c:formatCode>
                <c:ptCount val="6"/>
                <c:pt idx="0">
                  <c:v>16</c:v>
                </c:pt>
                <c:pt idx="1">
                  <c:v>26</c:v>
                </c:pt>
                <c:pt idx="2">
                  <c:v>31</c:v>
                </c:pt>
                <c:pt idx="3">
                  <c:v>37</c:v>
                </c:pt>
                <c:pt idx="4">
                  <c:v>56</c:v>
                </c:pt>
                <c:pt idx="5">
                  <c:v>60</c:v>
                </c:pt>
              </c:numCache>
            </c:numRef>
          </c:val>
          <c:extLst>
            <c:ext xmlns:c16="http://schemas.microsoft.com/office/drawing/2014/chart" uri="{C3380CC4-5D6E-409C-BE32-E72D297353CC}">
              <c16:uniqueId val="{00000000-1047-41FD-BFAF-881E110308A2}"/>
            </c:ext>
          </c:extLst>
        </c:ser>
        <c:ser>
          <c:idx val="1"/>
          <c:order val="1"/>
          <c:tx>
            <c:strRef>
              <c:f>Sheet1!$C$1</c:f>
              <c:strCache>
                <c:ptCount val="1"/>
                <c:pt idx="0">
                  <c:v>% of opioid deaths</c:v>
                </c:pt>
              </c:strCache>
            </c:strRef>
          </c:tx>
          <c:spPr>
            <a:solidFill>
              <a:schemeClr val="accent2"/>
            </a:solidFill>
            <a:ln>
              <a:noFill/>
            </a:ln>
            <a:effectLst/>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Sheet1!$A$2:$A$7</c:f>
              <c:numCache>
                <c:formatCode>General</c:formatCode>
                <c:ptCount val="6"/>
                <c:pt idx="0">
                  <c:v>2014</c:v>
                </c:pt>
                <c:pt idx="1">
                  <c:v>2015</c:v>
                </c:pt>
                <c:pt idx="2">
                  <c:v>2016</c:v>
                </c:pt>
                <c:pt idx="3">
                  <c:v>2017</c:v>
                </c:pt>
                <c:pt idx="4">
                  <c:v>2018</c:v>
                </c:pt>
                <c:pt idx="5">
                  <c:v>2019</c:v>
                </c:pt>
              </c:numCache>
            </c:numRef>
          </c:cat>
          <c:val>
            <c:numRef>
              <c:f>Sheet1!$C$2:$C$7</c:f>
              <c:numCache>
                <c:formatCode>General</c:formatCode>
                <c:ptCount val="6"/>
                <c:pt idx="0">
                  <c:v>21</c:v>
                </c:pt>
                <c:pt idx="1">
                  <c:v>33</c:v>
                </c:pt>
                <c:pt idx="2">
                  <c:v>35</c:v>
                </c:pt>
                <c:pt idx="3">
                  <c:v>47</c:v>
                </c:pt>
                <c:pt idx="4">
                  <c:v>67</c:v>
                </c:pt>
                <c:pt idx="5">
                  <c:v>78</c:v>
                </c:pt>
              </c:numCache>
            </c:numRef>
          </c:val>
          <c:extLst>
            <c:ext xmlns:c16="http://schemas.microsoft.com/office/drawing/2014/chart" uri="{C3380CC4-5D6E-409C-BE32-E72D297353CC}">
              <c16:uniqueId val="{00000001-1047-41FD-BFAF-881E110308A2}"/>
            </c:ext>
          </c:extLst>
        </c:ser>
        <c:dLbls>
          <c:dLblPos val="outEnd"/>
          <c:showLegendKey val="0"/>
          <c:showVal val="1"/>
          <c:showCatName val="0"/>
          <c:showSerName val="0"/>
          <c:showPercent val="0"/>
          <c:showBubbleSize val="0"/>
        </c:dLbls>
        <c:gapWidth val="444"/>
        <c:overlap val="-90"/>
        <c:axId val="287208616"/>
        <c:axId val="287206264"/>
      </c:barChart>
      <c:catAx>
        <c:axId val="28720861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287206264"/>
        <c:crosses val="autoZero"/>
        <c:auto val="1"/>
        <c:lblAlgn val="ctr"/>
        <c:lblOffset val="100"/>
        <c:noMultiLvlLbl val="0"/>
      </c:catAx>
      <c:valAx>
        <c:axId val="287206264"/>
        <c:scaling>
          <c:orientation val="minMax"/>
        </c:scaling>
        <c:delete val="1"/>
        <c:axPos val="l"/>
        <c:numFmt formatCode="General" sourceLinked="1"/>
        <c:majorTickMark val="none"/>
        <c:minorTickMark val="none"/>
        <c:tickLblPos val="nextTo"/>
        <c:crossAx val="2872086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accent2"/>
                </a:solidFill>
                <a:latin typeface="+mn-lt"/>
                <a:ea typeface="+mn-ea"/>
                <a:cs typeface="+mn-cs"/>
              </a:defRPr>
            </a:pPr>
            <a:r>
              <a:rPr lang="en-US" sz="1800" b="0" i="0" baseline="0" dirty="0">
                <a:solidFill>
                  <a:schemeClr val="accent2"/>
                </a:solidFill>
                <a:effectLst/>
              </a:rPr>
              <a:t>Naloxone Incidents by Number of Doses Administered per Person, 2016 – 2019*</a:t>
            </a:r>
            <a:endParaRPr lang="en-US" dirty="0">
              <a:solidFill>
                <a:schemeClr val="accent2"/>
              </a:solidFill>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accent2"/>
              </a:solidFill>
              <a:latin typeface="+mn-lt"/>
              <a:ea typeface="+mn-ea"/>
              <a:cs typeface="+mn-cs"/>
            </a:defRPr>
          </a:pPr>
          <a:endParaRPr lang="en-US"/>
        </a:p>
      </c:txPr>
    </c:title>
    <c:autoTitleDeleted val="0"/>
    <c:plotArea>
      <c:layout>
        <c:manualLayout>
          <c:layoutTarget val="inner"/>
          <c:xMode val="edge"/>
          <c:yMode val="edge"/>
          <c:x val="7.6330356062082161E-2"/>
          <c:y val="0.17103444405954293"/>
          <c:w val="0.89605263690775383"/>
          <c:h val="0.63530010967053363"/>
        </c:manualLayout>
      </c:layout>
      <c:barChart>
        <c:barDir val="bar"/>
        <c:grouping val="stacked"/>
        <c:varyColors val="0"/>
        <c:ser>
          <c:idx val="0"/>
          <c:order val="0"/>
          <c:tx>
            <c:strRef>
              <c:f>Sheet1!$B$1</c:f>
              <c:strCache>
                <c:ptCount val="1"/>
                <c:pt idx="0">
                  <c:v>Total Naloxone Incidents (NI)</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2016</c:v>
                </c:pt>
                <c:pt idx="1">
                  <c:v>2017</c:v>
                </c:pt>
                <c:pt idx="2">
                  <c:v>2018</c:v>
                </c:pt>
                <c:pt idx="3">
                  <c:v>2019*</c:v>
                </c:pt>
              </c:strCache>
            </c:strRef>
          </c:cat>
          <c:val>
            <c:numRef>
              <c:f>Sheet1!$B$2:$B$5</c:f>
              <c:numCache>
                <c:formatCode>General</c:formatCode>
                <c:ptCount val="4"/>
                <c:pt idx="0">
                  <c:v>255</c:v>
                </c:pt>
                <c:pt idx="1">
                  <c:v>373</c:v>
                </c:pt>
                <c:pt idx="2">
                  <c:v>341</c:v>
                </c:pt>
                <c:pt idx="3">
                  <c:v>330</c:v>
                </c:pt>
              </c:numCache>
            </c:numRef>
          </c:val>
          <c:extLst>
            <c:ext xmlns:c16="http://schemas.microsoft.com/office/drawing/2014/chart" uri="{C3380CC4-5D6E-409C-BE32-E72D297353CC}">
              <c16:uniqueId val="{00000000-3E6C-4DEC-A8C8-DAEAB9CB692A}"/>
            </c:ext>
          </c:extLst>
        </c:ser>
        <c:ser>
          <c:idx val="1"/>
          <c:order val="1"/>
          <c:tx>
            <c:strRef>
              <c:f>Sheet1!$C$1</c:f>
              <c:strCache>
                <c:ptCount val="1"/>
                <c:pt idx="0">
                  <c:v>NI = 1 dose/ person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2016</c:v>
                </c:pt>
                <c:pt idx="1">
                  <c:v>2017</c:v>
                </c:pt>
                <c:pt idx="2">
                  <c:v>2018</c:v>
                </c:pt>
                <c:pt idx="3">
                  <c:v>2019*</c:v>
                </c:pt>
              </c:strCache>
            </c:strRef>
          </c:cat>
          <c:val>
            <c:numRef>
              <c:f>Sheet1!$C$2:$C$5</c:f>
              <c:numCache>
                <c:formatCode>General</c:formatCode>
                <c:ptCount val="4"/>
                <c:pt idx="0">
                  <c:v>185</c:v>
                </c:pt>
                <c:pt idx="1">
                  <c:v>231</c:v>
                </c:pt>
                <c:pt idx="2">
                  <c:v>211</c:v>
                </c:pt>
                <c:pt idx="3">
                  <c:v>194</c:v>
                </c:pt>
              </c:numCache>
            </c:numRef>
          </c:val>
          <c:extLst>
            <c:ext xmlns:c16="http://schemas.microsoft.com/office/drawing/2014/chart" uri="{C3380CC4-5D6E-409C-BE32-E72D297353CC}">
              <c16:uniqueId val="{00000001-3E6C-4DEC-A8C8-DAEAB9CB692A}"/>
            </c:ext>
          </c:extLst>
        </c:ser>
        <c:ser>
          <c:idx val="2"/>
          <c:order val="2"/>
          <c:tx>
            <c:strRef>
              <c:f>Sheet1!$D$1</c:f>
              <c:strCache>
                <c:ptCount val="1"/>
                <c:pt idx="0">
                  <c:v>NI = 2 doses/person</c:v>
                </c:pt>
              </c:strCache>
            </c:strRef>
          </c:tx>
          <c:spPr>
            <a:solidFill>
              <a:srgbClr val="FF99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2016</c:v>
                </c:pt>
                <c:pt idx="1">
                  <c:v>2017</c:v>
                </c:pt>
                <c:pt idx="2">
                  <c:v>2018</c:v>
                </c:pt>
                <c:pt idx="3">
                  <c:v>2019*</c:v>
                </c:pt>
              </c:strCache>
            </c:strRef>
          </c:cat>
          <c:val>
            <c:numRef>
              <c:f>Sheet1!$D$2:$D$5</c:f>
              <c:numCache>
                <c:formatCode>General</c:formatCode>
                <c:ptCount val="4"/>
                <c:pt idx="0">
                  <c:v>59</c:v>
                </c:pt>
                <c:pt idx="1">
                  <c:v>106</c:v>
                </c:pt>
                <c:pt idx="2">
                  <c:v>105</c:v>
                </c:pt>
                <c:pt idx="3">
                  <c:v>108</c:v>
                </c:pt>
              </c:numCache>
            </c:numRef>
          </c:val>
          <c:extLst>
            <c:ext xmlns:c16="http://schemas.microsoft.com/office/drawing/2014/chart" uri="{C3380CC4-5D6E-409C-BE32-E72D297353CC}">
              <c16:uniqueId val="{00000002-3E6C-4DEC-A8C8-DAEAB9CB692A}"/>
            </c:ext>
          </c:extLst>
        </c:ser>
        <c:ser>
          <c:idx val="3"/>
          <c:order val="3"/>
          <c:tx>
            <c:strRef>
              <c:f>Sheet1!$E$1</c:f>
              <c:strCache>
                <c:ptCount val="1"/>
                <c:pt idx="0">
                  <c:v>NI = 3 doses/person</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2016</c:v>
                </c:pt>
                <c:pt idx="1">
                  <c:v>2017</c:v>
                </c:pt>
                <c:pt idx="2">
                  <c:v>2018</c:v>
                </c:pt>
                <c:pt idx="3">
                  <c:v>2019*</c:v>
                </c:pt>
              </c:strCache>
            </c:strRef>
          </c:cat>
          <c:val>
            <c:numRef>
              <c:f>Sheet1!$E$2:$E$5</c:f>
              <c:numCache>
                <c:formatCode>General</c:formatCode>
                <c:ptCount val="4"/>
                <c:pt idx="0">
                  <c:v>10</c:v>
                </c:pt>
                <c:pt idx="1">
                  <c:v>26</c:v>
                </c:pt>
                <c:pt idx="2">
                  <c:v>23</c:v>
                </c:pt>
                <c:pt idx="3">
                  <c:v>26</c:v>
                </c:pt>
              </c:numCache>
            </c:numRef>
          </c:val>
          <c:extLst>
            <c:ext xmlns:c16="http://schemas.microsoft.com/office/drawing/2014/chart" uri="{C3380CC4-5D6E-409C-BE32-E72D297353CC}">
              <c16:uniqueId val="{00000003-3E6C-4DEC-A8C8-DAEAB9CB692A}"/>
            </c:ext>
          </c:extLst>
        </c:ser>
        <c:ser>
          <c:idx val="4"/>
          <c:order val="4"/>
          <c:tx>
            <c:strRef>
              <c:f>Sheet1!$F$1</c:f>
              <c:strCache>
                <c:ptCount val="1"/>
                <c:pt idx="0">
                  <c:v>NI = 4+ doses/person</c:v>
                </c:pt>
              </c:strCache>
            </c:strRef>
          </c:tx>
          <c:spPr>
            <a:solidFill>
              <a:srgbClr val="FFFF00"/>
            </a:solidFill>
            <a:ln>
              <a:noFill/>
            </a:ln>
            <a:effectLst/>
          </c:spPr>
          <c:invertIfNegative val="0"/>
          <c:dLbls>
            <c:dLbl>
              <c:idx val="0"/>
              <c:layout>
                <c:manualLayout>
                  <c:x val="1.0000985473934109E-2"/>
                  <c:y val="-1.0536274367476595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E6C-4DEC-A8C8-DAEAB9CB692A}"/>
                </c:ext>
              </c:extLst>
            </c:dLbl>
            <c:dLbl>
              <c:idx val="1"/>
              <c:layout>
                <c:manualLayout>
                  <c:x val="1.0000985473934215E-2"/>
                  <c:y val="2.873562568204581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E6C-4DEC-A8C8-DAEAB9CB692A}"/>
                </c:ext>
              </c:extLst>
            </c:dLbl>
            <c:dLbl>
              <c:idx val="2"/>
              <c:layout>
                <c:manualLayout>
                  <c:x val="8.5722732633720794E-3"/>
                  <c:y val="-8.62068770461411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E6C-4DEC-A8C8-DAEAB9CB692A}"/>
                </c:ext>
              </c:extLst>
            </c:dLbl>
            <c:dLbl>
              <c:idx val="3"/>
              <c:layout>
                <c:manualLayout>
                  <c:x val="1.5715834316182231E-2"/>
                  <c:y val="-5.74712513640937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E6C-4DEC-A8C8-DAEAB9CB692A}"/>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2016</c:v>
                </c:pt>
                <c:pt idx="1">
                  <c:v>2017</c:v>
                </c:pt>
                <c:pt idx="2">
                  <c:v>2018</c:v>
                </c:pt>
                <c:pt idx="3">
                  <c:v>2019*</c:v>
                </c:pt>
              </c:strCache>
            </c:strRef>
          </c:cat>
          <c:val>
            <c:numRef>
              <c:f>Sheet1!$F$2:$F$5</c:f>
              <c:numCache>
                <c:formatCode>General</c:formatCode>
                <c:ptCount val="4"/>
                <c:pt idx="0">
                  <c:v>1</c:v>
                </c:pt>
                <c:pt idx="1">
                  <c:v>10</c:v>
                </c:pt>
                <c:pt idx="2">
                  <c:v>2</c:v>
                </c:pt>
                <c:pt idx="3">
                  <c:v>2</c:v>
                </c:pt>
              </c:numCache>
            </c:numRef>
          </c:val>
          <c:extLst>
            <c:ext xmlns:c16="http://schemas.microsoft.com/office/drawing/2014/chart" uri="{C3380CC4-5D6E-409C-BE32-E72D297353CC}">
              <c16:uniqueId val="{00000008-3E6C-4DEC-A8C8-DAEAB9CB692A}"/>
            </c:ext>
          </c:extLst>
        </c:ser>
        <c:dLbls>
          <c:showLegendKey val="0"/>
          <c:showVal val="1"/>
          <c:showCatName val="0"/>
          <c:showSerName val="0"/>
          <c:showPercent val="0"/>
          <c:showBubbleSize val="0"/>
        </c:dLbls>
        <c:gapWidth val="75"/>
        <c:overlap val="100"/>
        <c:axId val="287207832"/>
        <c:axId val="287205088"/>
      </c:barChart>
      <c:catAx>
        <c:axId val="2872078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7205088"/>
        <c:crosses val="autoZero"/>
        <c:auto val="1"/>
        <c:lblAlgn val="ctr"/>
        <c:lblOffset val="100"/>
        <c:noMultiLvlLbl val="0"/>
      </c:catAx>
      <c:valAx>
        <c:axId val="28720508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72078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aseline="0" dirty="0"/>
              <a:t>Naloxone Incidents, City of Lansing - </a:t>
            </a:r>
            <a:r>
              <a:rPr lang="en-US" sz="1600" dirty="0"/>
              <a:t>Ingham County, 2016</a:t>
            </a:r>
            <a:r>
              <a:rPr lang="en-US" sz="1600" baseline="0" dirty="0"/>
              <a:t> – 2019*</a:t>
            </a:r>
            <a:endParaRPr lang="en-US" sz="1600"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Column1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2016</c:v>
                </c:pt>
                <c:pt idx="1">
                  <c:v>2017</c:v>
                </c:pt>
                <c:pt idx="2">
                  <c:v>2018</c:v>
                </c:pt>
                <c:pt idx="3">
                  <c:v>2019*</c:v>
                </c:pt>
              </c:strCache>
            </c:strRef>
          </c:cat>
          <c:val>
            <c:numRef>
              <c:f>Sheet1!$B$2:$B$5</c:f>
              <c:numCache>
                <c:formatCode>General</c:formatCode>
                <c:ptCount val="4"/>
                <c:pt idx="0">
                  <c:v>255</c:v>
                </c:pt>
                <c:pt idx="1">
                  <c:v>373</c:v>
                </c:pt>
                <c:pt idx="2">
                  <c:v>341</c:v>
                </c:pt>
                <c:pt idx="3">
                  <c:v>330</c:v>
                </c:pt>
              </c:numCache>
            </c:numRef>
          </c:val>
          <c:extLst>
            <c:ext xmlns:c16="http://schemas.microsoft.com/office/drawing/2014/chart" uri="{C3380CC4-5D6E-409C-BE32-E72D297353CC}">
              <c16:uniqueId val="{00000000-2F4A-4941-8EBD-1FB9B041A1BD}"/>
            </c:ext>
          </c:extLst>
        </c:ser>
        <c:dLbls>
          <c:showLegendKey val="0"/>
          <c:showVal val="1"/>
          <c:showCatName val="0"/>
          <c:showSerName val="0"/>
          <c:showPercent val="0"/>
          <c:showBubbleSize val="0"/>
        </c:dLbls>
        <c:gapWidth val="219"/>
        <c:overlap val="100"/>
        <c:axId val="287203912"/>
        <c:axId val="287201168"/>
      </c:barChart>
      <c:catAx>
        <c:axId val="287203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7201168"/>
        <c:crosses val="autoZero"/>
        <c:auto val="1"/>
        <c:lblAlgn val="ctr"/>
        <c:lblOffset val="100"/>
        <c:noMultiLvlLbl val="0"/>
      </c:catAx>
      <c:valAx>
        <c:axId val="2872011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72039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500" dirty="0">
                <a:solidFill>
                  <a:schemeClr val="accent2"/>
                </a:solidFill>
              </a:rPr>
              <a:t>Naloxone</a:t>
            </a:r>
            <a:r>
              <a:rPr lang="en-US" sz="1500" baseline="0" dirty="0">
                <a:solidFill>
                  <a:schemeClr val="accent2"/>
                </a:solidFill>
              </a:rPr>
              <a:t> Incidents</a:t>
            </a:r>
            <a:r>
              <a:rPr lang="en-US" sz="1500" dirty="0">
                <a:solidFill>
                  <a:schemeClr val="accent2"/>
                </a:solidFill>
              </a:rPr>
              <a:t> by</a:t>
            </a:r>
            <a:r>
              <a:rPr lang="en-US" sz="1500" baseline="0" dirty="0">
                <a:solidFill>
                  <a:schemeClr val="accent2"/>
                </a:solidFill>
              </a:rPr>
              <a:t> Age Groups </a:t>
            </a:r>
            <a:r>
              <a:rPr lang="en-US" sz="1500" dirty="0">
                <a:solidFill>
                  <a:schemeClr val="accent2"/>
                </a:solidFill>
              </a:rPr>
              <a:t>2016-2019*, N= 1299 </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**NI</c:v>
                </c:pt>
                <c:pt idx="1">
                  <c:v>≥65</c:v>
                </c:pt>
                <c:pt idx="2">
                  <c:v>55-64</c:v>
                </c:pt>
                <c:pt idx="3">
                  <c:v>45-54</c:v>
                </c:pt>
                <c:pt idx="4">
                  <c:v>35-44</c:v>
                </c:pt>
                <c:pt idx="5">
                  <c:v>25-34</c:v>
                </c:pt>
                <c:pt idx="6">
                  <c:v>15-24</c:v>
                </c:pt>
                <c:pt idx="7">
                  <c:v>&lt;15</c:v>
                </c:pt>
              </c:strCache>
            </c:strRef>
          </c:cat>
          <c:val>
            <c:numRef>
              <c:f>Sheet1!$B$2:$B$9</c:f>
              <c:numCache>
                <c:formatCode>General</c:formatCode>
                <c:ptCount val="8"/>
                <c:pt idx="0">
                  <c:v>32</c:v>
                </c:pt>
                <c:pt idx="1">
                  <c:v>83</c:v>
                </c:pt>
                <c:pt idx="2">
                  <c:v>187</c:v>
                </c:pt>
                <c:pt idx="3">
                  <c:v>199</c:v>
                </c:pt>
                <c:pt idx="4">
                  <c:v>258</c:v>
                </c:pt>
                <c:pt idx="5">
                  <c:v>409</c:v>
                </c:pt>
                <c:pt idx="6">
                  <c:v>128</c:v>
                </c:pt>
                <c:pt idx="7">
                  <c:v>3</c:v>
                </c:pt>
              </c:numCache>
            </c:numRef>
          </c:val>
          <c:extLst>
            <c:ext xmlns:c16="http://schemas.microsoft.com/office/drawing/2014/chart" uri="{C3380CC4-5D6E-409C-BE32-E72D297353CC}">
              <c16:uniqueId val="{00000000-BE2B-405E-A288-CD6C7A193B61}"/>
            </c:ext>
          </c:extLst>
        </c:ser>
        <c:dLbls>
          <c:showLegendKey val="0"/>
          <c:showVal val="0"/>
          <c:showCatName val="0"/>
          <c:showSerName val="0"/>
          <c:showPercent val="0"/>
          <c:showBubbleSize val="0"/>
        </c:dLbls>
        <c:gapWidth val="182"/>
        <c:axId val="287203520"/>
        <c:axId val="287207048"/>
      </c:barChart>
      <c:catAx>
        <c:axId val="2872035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7207048"/>
        <c:crosses val="autoZero"/>
        <c:auto val="1"/>
        <c:lblAlgn val="ctr"/>
        <c:lblOffset val="100"/>
        <c:noMultiLvlLbl val="0"/>
      </c:catAx>
      <c:valAx>
        <c:axId val="287207048"/>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7203520"/>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F613BD-9968-48BB-BD3C-91503B97350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DA7C912-76FE-43A9-8376-FF13395BA76C}">
      <dgm:prSet custT="1"/>
      <dgm:spPr>
        <a:solidFill>
          <a:srgbClr val="A50021"/>
        </a:solidFill>
      </dgm:spPr>
      <dgm:t>
        <a:bodyPr/>
        <a:lstStyle/>
        <a:p>
          <a:pPr algn="ctr" rtl="0"/>
          <a:r>
            <a:rPr lang="en-US" sz="6600" dirty="0"/>
            <a:t>Discrimination</a:t>
          </a:r>
        </a:p>
      </dgm:t>
    </dgm:pt>
    <dgm:pt modelId="{F6C8254F-1DAE-4AE9-B849-1EDEAFAA43DD}" type="parTrans" cxnId="{48045023-F220-4D93-AE35-15656624BA74}">
      <dgm:prSet/>
      <dgm:spPr/>
      <dgm:t>
        <a:bodyPr/>
        <a:lstStyle/>
        <a:p>
          <a:endParaRPr lang="en-US"/>
        </a:p>
      </dgm:t>
    </dgm:pt>
    <dgm:pt modelId="{1AFF5AE8-D2AB-4043-AA5E-7152A2AF9CDB}" type="sibTrans" cxnId="{48045023-F220-4D93-AE35-15656624BA74}">
      <dgm:prSet/>
      <dgm:spPr/>
      <dgm:t>
        <a:bodyPr/>
        <a:lstStyle/>
        <a:p>
          <a:endParaRPr lang="en-US"/>
        </a:p>
      </dgm:t>
    </dgm:pt>
    <dgm:pt modelId="{EC7B0668-5EC1-4E87-98BA-367998E77D1F}" type="pres">
      <dgm:prSet presAssocID="{63F613BD-9968-48BB-BD3C-91503B973509}" presName="linear" presStyleCnt="0">
        <dgm:presLayoutVars>
          <dgm:animLvl val="lvl"/>
          <dgm:resizeHandles val="exact"/>
        </dgm:presLayoutVars>
      </dgm:prSet>
      <dgm:spPr/>
    </dgm:pt>
    <dgm:pt modelId="{4AEF0F5E-83F8-44E0-B1F1-531707F9176F}" type="pres">
      <dgm:prSet presAssocID="{0DA7C912-76FE-43A9-8376-FF13395BA76C}" presName="parentText" presStyleLbl="node1" presStyleIdx="0" presStyleCnt="1" custScaleY="158206">
        <dgm:presLayoutVars>
          <dgm:chMax val="0"/>
          <dgm:bulletEnabled val="1"/>
        </dgm:presLayoutVars>
      </dgm:prSet>
      <dgm:spPr/>
    </dgm:pt>
  </dgm:ptLst>
  <dgm:cxnLst>
    <dgm:cxn modelId="{48045023-F220-4D93-AE35-15656624BA74}" srcId="{63F613BD-9968-48BB-BD3C-91503B973509}" destId="{0DA7C912-76FE-43A9-8376-FF13395BA76C}" srcOrd="0" destOrd="0" parTransId="{F6C8254F-1DAE-4AE9-B849-1EDEAFAA43DD}" sibTransId="{1AFF5AE8-D2AB-4043-AA5E-7152A2AF9CDB}"/>
    <dgm:cxn modelId="{1661174C-B9EA-4D14-BF44-DAE5D0459F63}" type="presOf" srcId="{0DA7C912-76FE-43A9-8376-FF13395BA76C}" destId="{4AEF0F5E-83F8-44E0-B1F1-531707F9176F}" srcOrd="0" destOrd="0" presId="urn:microsoft.com/office/officeart/2005/8/layout/vList2"/>
    <dgm:cxn modelId="{B7BB59B2-E7DE-4E4B-8940-06E8981BA429}" type="presOf" srcId="{63F613BD-9968-48BB-BD3C-91503B973509}" destId="{EC7B0668-5EC1-4E87-98BA-367998E77D1F}" srcOrd="0" destOrd="0" presId="urn:microsoft.com/office/officeart/2005/8/layout/vList2"/>
    <dgm:cxn modelId="{AD22EF31-25DF-448E-BEC1-26EC20433745}" type="presParOf" srcId="{EC7B0668-5EC1-4E87-98BA-367998E77D1F}" destId="{4AEF0F5E-83F8-44E0-B1F1-531707F9176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EF0F5E-83F8-44E0-B1F1-531707F9176F}">
      <dsp:nvSpPr>
        <dsp:cNvPr id="0" name=""/>
        <dsp:cNvSpPr/>
      </dsp:nvSpPr>
      <dsp:spPr>
        <a:xfrm>
          <a:off x="0" y="482069"/>
          <a:ext cx="5981125" cy="1017061"/>
        </a:xfrm>
        <a:prstGeom prst="roundRect">
          <a:avLst/>
        </a:prstGeom>
        <a:solidFill>
          <a:srgbClr val="A5002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460" tIns="251460" rIns="251460" bIns="251460" numCol="1" spcCol="1270" anchor="ctr" anchorCtr="0">
          <a:noAutofit/>
        </a:bodyPr>
        <a:lstStyle/>
        <a:p>
          <a:pPr marL="0" lvl="0" indent="0" algn="ctr" defTabSz="2933700" rtl="0">
            <a:lnSpc>
              <a:spcPct val="90000"/>
            </a:lnSpc>
            <a:spcBef>
              <a:spcPct val="0"/>
            </a:spcBef>
            <a:spcAft>
              <a:spcPct val="35000"/>
            </a:spcAft>
            <a:buNone/>
          </a:pPr>
          <a:r>
            <a:rPr lang="en-US" sz="6600" kern="1200" dirty="0"/>
            <a:t>Discrimination</a:t>
          </a:r>
        </a:p>
      </dsp:txBody>
      <dsp:txXfrm>
        <a:off x="49649" y="531718"/>
        <a:ext cx="5881827" cy="91776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7A133727-7EAF-4E06-B8B3-414081C91080}" type="datetimeFigureOut">
              <a:rPr lang="en-US" smtClean="0"/>
              <a:t>1/29/2020</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B99398D-6491-46FF-8902-35B5913B8FA0}" type="slidenum">
              <a:rPr lang="en-US" smtClean="0"/>
              <a:t>‹#›</a:t>
            </a:fld>
            <a:endParaRPr lang="en-US"/>
          </a:p>
        </p:txBody>
      </p:sp>
    </p:spTree>
    <p:extLst>
      <p:ext uri="{BB962C8B-B14F-4D97-AF65-F5344CB8AC3E}">
        <p14:creationId xmlns:p14="http://schemas.microsoft.com/office/powerpoint/2010/main" val="34825664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95C83D4-F3B8-40FB-85D4-B442C9A3B3EA}" type="datetimeFigureOut">
              <a:rPr lang="en-US" smtClean="0"/>
              <a:t>1/29/2020</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8A28A47-D929-47A2-980B-AEADD232D9CD}" type="slidenum">
              <a:rPr lang="en-US" smtClean="0"/>
              <a:t>‹#›</a:t>
            </a:fld>
            <a:endParaRPr lang="en-US"/>
          </a:p>
        </p:txBody>
      </p:sp>
    </p:spTree>
    <p:extLst>
      <p:ext uri="{BB962C8B-B14F-4D97-AF65-F5344CB8AC3E}">
        <p14:creationId xmlns:p14="http://schemas.microsoft.com/office/powerpoint/2010/main" val="2342530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A28A47-D929-47A2-980B-AEADD232D9CD}" type="slidenum">
              <a:rPr lang="en-US" smtClean="0"/>
              <a:t>1</a:t>
            </a:fld>
            <a:endParaRPr lang="en-US"/>
          </a:p>
        </p:txBody>
      </p:sp>
    </p:spTree>
    <p:extLst>
      <p:ext uri="{BB962C8B-B14F-4D97-AF65-F5344CB8AC3E}">
        <p14:creationId xmlns:p14="http://schemas.microsoft.com/office/powerpoint/2010/main" val="27384482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A28A47-D929-47A2-980B-AEADD232D9CD}" type="slidenum">
              <a:rPr lang="en-US" smtClean="0"/>
              <a:t>32</a:t>
            </a:fld>
            <a:endParaRPr lang="en-US"/>
          </a:p>
        </p:txBody>
      </p:sp>
    </p:spTree>
    <p:extLst>
      <p:ext uri="{BB962C8B-B14F-4D97-AF65-F5344CB8AC3E}">
        <p14:creationId xmlns:p14="http://schemas.microsoft.com/office/powerpoint/2010/main" val="8931957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err="1">
                <a:solidFill>
                  <a:srgbClr val="C00000"/>
                </a:solidFill>
              </a:rPr>
              <a:t>Aftre</a:t>
            </a:r>
            <a:r>
              <a:rPr lang="en-US" baseline="0" dirty="0">
                <a:solidFill>
                  <a:srgbClr val="C00000"/>
                </a:solidFill>
              </a:rPr>
              <a:t> opening at work computer(</a:t>
            </a:r>
            <a:r>
              <a:rPr lang="en-US" baseline="0" dirty="0" err="1">
                <a:solidFill>
                  <a:srgbClr val="C00000"/>
                </a:solidFill>
              </a:rPr>
              <a:t>chc</a:t>
            </a:r>
            <a:r>
              <a:rPr lang="en-US" baseline="0" dirty="0">
                <a:solidFill>
                  <a:srgbClr val="C00000"/>
                </a:solidFill>
              </a:rPr>
              <a:t> color) save this slide as image in different slide &amp; delete this because this has data table linked </a:t>
            </a:r>
            <a:endParaRPr lang="en-US" dirty="0">
              <a:solidFill>
                <a:srgbClr val="C00000"/>
              </a:solidFill>
            </a:endParaRPr>
          </a:p>
          <a:p>
            <a:r>
              <a:rPr lang="en-US" dirty="0"/>
              <a:t> </a:t>
            </a:r>
          </a:p>
        </p:txBody>
      </p:sp>
      <p:sp>
        <p:nvSpPr>
          <p:cNvPr id="4" name="Slide Number Placeholder 3"/>
          <p:cNvSpPr>
            <a:spLocks noGrp="1"/>
          </p:cNvSpPr>
          <p:nvPr>
            <p:ph type="sldNum" sz="quarter" idx="10"/>
          </p:nvPr>
        </p:nvSpPr>
        <p:spPr/>
        <p:txBody>
          <a:bodyPr/>
          <a:lstStyle/>
          <a:p>
            <a:fld id="{C7D0644B-7F03-43F7-9562-561AF2FB97FC}" type="slidenum">
              <a:rPr lang="en-US" smtClean="0"/>
              <a:t>33</a:t>
            </a:fld>
            <a:endParaRPr lang="en-US"/>
          </a:p>
        </p:txBody>
      </p:sp>
    </p:spTree>
    <p:extLst>
      <p:ext uri="{BB962C8B-B14F-4D97-AF65-F5344CB8AC3E}">
        <p14:creationId xmlns:p14="http://schemas.microsoft.com/office/powerpoint/2010/main" val="3121964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A28A47-D929-47A2-980B-AEADD232D9CD}" type="slidenum">
              <a:rPr lang="en-US" smtClean="0"/>
              <a:t>2</a:t>
            </a:fld>
            <a:endParaRPr lang="en-US"/>
          </a:p>
        </p:txBody>
      </p:sp>
    </p:spTree>
    <p:extLst>
      <p:ext uri="{BB962C8B-B14F-4D97-AF65-F5344CB8AC3E}">
        <p14:creationId xmlns:p14="http://schemas.microsoft.com/office/powerpoint/2010/main" val="991491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A28A47-D929-47A2-980B-AEADD232D9CD}" type="slidenum">
              <a:rPr lang="en-US" smtClean="0"/>
              <a:t>3</a:t>
            </a:fld>
            <a:endParaRPr lang="en-US"/>
          </a:p>
        </p:txBody>
      </p:sp>
    </p:spTree>
    <p:extLst>
      <p:ext uri="{BB962C8B-B14F-4D97-AF65-F5344CB8AC3E}">
        <p14:creationId xmlns:p14="http://schemas.microsoft.com/office/powerpoint/2010/main" val="3186904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A28A47-D929-47A2-980B-AEADD232D9CD}" type="slidenum">
              <a:rPr lang="en-US" smtClean="0"/>
              <a:t>5</a:t>
            </a:fld>
            <a:endParaRPr lang="en-US"/>
          </a:p>
        </p:txBody>
      </p:sp>
    </p:spTree>
    <p:extLst>
      <p:ext uri="{BB962C8B-B14F-4D97-AF65-F5344CB8AC3E}">
        <p14:creationId xmlns:p14="http://schemas.microsoft.com/office/powerpoint/2010/main" val="343064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A28A47-D929-47A2-980B-AEADD232D9CD}" type="slidenum">
              <a:rPr lang="en-US" smtClean="0"/>
              <a:t>17</a:t>
            </a:fld>
            <a:endParaRPr lang="en-US"/>
          </a:p>
        </p:txBody>
      </p:sp>
    </p:spTree>
    <p:extLst>
      <p:ext uri="{BB962C8B-B14F-4D97-AF65-F5344CB8AC3E}">
        <p14:creationId xmlns:p14="http://schemas.microsoft.com/office/powerpoint/2010/main" val="1755125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A28A47-D929-47A2-980B-AEADD232D9CD}" type="slidenum">
              <a:rPr lang="en-US" smtClean="0"/>
              <a:t>18</a:t>
            </a:fld>
            <a:endParaRPr lang="en-US"/>
          </a:p>
        </p:txBody>
      </p:sp>
    </p:spTree>
    <p:extLst>
      <p:ext uri="{BB962C8B-B14F-4D97-AF65-F5344CB8AC3E}">
        <p14:creationId xmlns:p14="http://schemas.microsoft.com/office/powerpoint/2010/main" val="2025805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A28A47-D929-47A2-980B-AEADD232D9CD}" type="slidenum">
              <a:rPr lang="en-US" smtClean="0"/>
              <a:t>19</a:t>
            </a:fld>
            <a:endParaRPr lang="en-US"/>
          </a:p>
        </p:txBody>
      </p:sp>
    </p:spTree>
    <p:extLst>
      <p:ext uri="{BB962C8B-B14F-4D97-AF65-F5344CB8AC3E}">
        <p14:creationId xmlns:p14="http://schemas.microsoft.com/office/powerpoint/2010/main" val="4245125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A28A47-D929-47A2-980B-AEADD232D9CD}" type="slidenum">
              <a:rPr lang="en-US" smtClean="0"/>
              <a:t>20</a:t>
            </a:fld>
            <a:endParaRPr lang="en-US"/>
          </a:p>
        </p:txBody>
      </p:sp>
    </p:spTree>
    <p:extLst>
      <p:ext uri="{BB962C8B-B14F-4D97-AF65-F5344CB8AC3E}">
        <p14:creationId xmlns:p14="http://schemas.microsoft.com/office/powerpoint/2010/main" val="16392296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A28A47-D929-47A2-980B-AEADD232D9CD}" type="slidenum">
              <a:rPr lang="en-US" smtClean="0"/>
              <a:t>31</a:t>
            </a:fld>
            <a:endParaRPr lang="en-US"/>
          </a:p>
        </p:txBody>
      </p:sp>
    </p:spTree>
    <p:extLst>
      <p:ext uri="{BB962C8B-B14F-4D97-AF65-F5344CB8AC3E}">
        <p14:creationId xmlns:p14="http://schemas.microsoft.com/office/powerpoint/2010/main" val="7975082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9"/>
          <p:cNvSpPr/>
          <p:nvPr userDrawn="1"/>
        </p:nvSpPr>
        <p:spPr>
          <a:xfrm>
            <a:off x="0" y="-22194"/>
            <a:ext cx="9144000" cy="15461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a:off x="3657600" y="6400800"/>
            <a:ext cx="54864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flipV="1">
            <a:off x="-158163" y="222838"/>
            <a:ext cx="1916521" cy="1600202"/>
          </a:xfrm>
          <a:prstGeom prst="rect">
            <a:avLst/>
          </a:prstGeom>
        </p:spPr>
      </p:pic>
      <p:pic>
        <p:nvPicPr>
          <p:cNvPr id="17" name="Picture 16"/>
          <p:cNvPicPr>
            <a:picLocks noChangeAspect="1"/>
          </p:cNvPicPr>
          <p:nvPr userDrawn="1"/>
        </p:nvPicPr>
        <p:blipFill rotWithShape="1">
          <a:blip r:embed="rId2">
            <a:extLst>
              <a:ext uri="{28A0092B-C50C-407E-A947-70E740481C1C}">
                <a14:useLocalDpi xmlns:a14="http://schemas.microsoft.com/office/drawing/2010/main" val="0"/>
              </a:ext>
            </a:extLst>
          </a:blip>
          <a:srcRect r="50980"/>
          <a:stretch/>
        </p:blipFill>
        <p:spPr>
          <a:xfrm>
            <a:off x="8191501" y="-22194"/>
            <a:ext cx="952499" cy="1546192"/>
          </a:xfrm>
          <a:prstGeom prst="rect">
            <a:avLst/>
          </a:prstGeom>
        </p:spPr>
      </p:pic>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03" y="5181600"/>
            <a:ext cx="3657297" cy="1658824"/>
          </a:xfrm>
          <a:prstGeom prst="rect">
            <a:avLst/>
          </a:prstGeom>
        </p:spPr>
      </p:pic>
      <p:sp>
        <p:nvSpPr>
          <p:cNvPr id="14" name="Title 1"/>
          <p:cNvSpPr>
            <a:spLocks noGrp="1"/>
          </p:cNvSpPr>
          <p:nvPr>
            <p:ph type="title"/>
          </p:nvPr>
        </p:nvSpPr>
        <p:spPr>
          <a:xfrm>
            <a:off x="1828800" y="3286125"/>
            <a:ext cx="6172201" cy="1362075"/>
          </a:xfrm>
          <a:prstGeom prst="rect">
            <a:avLst/>
          </a:prstGeom>
        </p:spPr>
        <p:txBody>
          <a:bodyPr anchor="t">
            <a:normAutofit/>
          </a:bodyPr>
          <a:lstStyle>
            <a:lvl1pPr algn="l">
              <a:defRPr sz="4000" b="1" cap="all">
                <a:solidFill>
                  <a:schemeClr val="accent1"/>
                </a:solidFill>
                <a:latin typeface="Gotham" panose="02000504050000020004" pitchFamily="2" charset="0"/>
              </a:defRPr>
            </a:lvl1pPr>
          </a:lstStyle>
          <a:p>
            <a:r>
              <a:rPr lang="en-US"/>
              <a:t>Click to edit Master title style</a:t>
            </a:r>
            <a:endParaRPr lang="en-US" dirty="0"/>
          </a:p>
        </p:txBody>
      </p:sp>
      <p:sp>
        <p:nvSpPr>
          <p:cNvPr id="15" name="Text Placeholder 2"/>
          <p:cNvSpPr>
            <a:spLocks noGrp="1"/>
          </p:cNvSpPr>
          <p:nvPr>
            <p:ph type="body" idx="1"/>
          </p:nvPr>
        </p:nvSpPr>
        <p:spPr>
          <a:xfrm>
            <a:off x="1828800" y="1785938"/>
            <a:ext cx="6172201" cy="1500187"/>
          </a:xfrm>
          <a:prstGeom prst="rect">
            <a:avLst/>
          </a:prstGeom>
        </p:spPr>
        <p:txBody>
          <a:bodyPr anchor="b"/>
          <a:lstStyle>
            <a:lvl1pPr marL="0" indent="0">
              <a:buNone/>
              <a:defRPr sz="2800">
                <a:solidFill>
                  <a:schemeClr val="accent2"/>
                </a:solidFill>
                <a:latin typeface="Gotham" panose="02000504050000020004" pitchFamily="2"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738199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Rectangle 7"/>
          <p:cNvSpPr/>
          <p:nvPr userDrawn="1"/>
        </p:nvSpPr>
        <p:spPr>
          <a:xfrm>
            <a:off x="0" y="6172200"/>
            <a:ext cx="9144000" cy="6948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10"/>
          </p:nvPr>
        </p:nvSpPr>
        <p:spPr>
          <a:xfrm>
            <a:off x="457200" y="6356350"/>
            <a:ext cx="2133600" cy="365125"/>
          </a:xfrm>
          <a:prstGeom prst="rect">
            <a:avLst/>
          </a:prstGeom>
        </p:spPr>
        <p:txBody>
          <a:bodyPr/>
          <a:lstStyle>
            <a:lvl1pPr>
              <a:defRPr>
                <a:solidFill>
                  <a:schemeClr val="bg1"/>
                </a:solidFill>
              </a:defRPr>
            </a:lvl1pPr>
          </a:lstStyle>
          <a:p>
            <a:fld id="{DE152B36-6017-4809-B6E1-E4E268C630CB}" type="datetimeFigureOut">
              <a:rPr lang="en-US" smtClean="0"/>
              <a:pPr/>
              <a:t>1/29/2020</a:t>
            </a:fld>
            <a:endParaRPr lang="en-US" dirty="0"/>
          </a:p>
        </p:txBody>
      </p:sp>
      <p:sp>
        <p:nvSpPr>
          <p:cNvPr id="10" name="Footer Placeholder 4"/>
          <p:cNvSpPr>
            <a:spLocks noGrp="1"/>
          </p:cNvSpPr>
          <p:nvPr>
            <p:ph type="ftr" sz="quarter" idx="11"/>
          </p:nvPr>
        </p:nvSpPr>
        <p:spPr>
          <a:xfrm>
            <a:off x="3124200" y="6356350"/>
            <a:ext cx="2895600" cy="365125"/>
          </a:xfrm>
          <a:prstGeom prst="rect">
            <a:avLst/>
          </a:prstGeom>
        </p:spPr>
        <p:txBody>
          <a:bodyPr/>
          <a:lstStyle>
            <a:lvl1pPr algn="ctr">
              <a:defRPr>
                <a:solidFill>
                  <a:schemeClr val="bg1"/>
                </a:solidFill>
              </a:defRPr>
            </a:lvl1pPr>
          </a:lstStyle>
          <a:p>
            <a:endParaRPr lang="en-US" dirty="0"/>
          </a:p>
        </p:txBody>
      </p:sp>
      <p:sp>
        <p:nvSpPr>
          <p:cNvPr id="11" name="Slide Number Placeholder 5"/>
          <p:cNvSpPr>
            <a:spLocks noGrp="1"/>
          </p:cNvSpPr>
          <p:nvPr>
            <p:ph type="sldNum" sz="quarter" idx="12"/>
          </p:nvPr>
        </p:nvSpPr>
        <p:spPr>
          <a:xfrm>
            <a:off x="6553200" y="6356350"/>
            <a:ext cx="2133600" cy="365125"/>
          </a:xfrm>
          <a:prstGeom prst="rect">
            <a:avLst/>
          </a:prstGeom>
        </p:spPr>
        <p:txBody>
          <a:bodyPr/>
          <a:lstStyle>
            <a:lvl1pPr algn="r">
              <a:defRPr>
                <a:solidFill>
                  <a:schemeClr val="bg1"/>
                </a:solidFill>
              </a:defRPr>
            </a:lvl1pPr>
          </a:lstStyle>
          <a:p>
            <a:fld id="{EC2FF851-5BA3-464C-BC29-637B9822CE4B}" type="slidenum">
              <a:rPr lang="en-US" smtClean="0"/>
              <a:pPr/>
              <a:t>‹#›</a:t>
            </a:fld>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0412" y="4572000"/>
            <a:ext cx="1243588" cy="1903692"/>
          </a:xfrm>
          <a:prstGeom prst="rect">
            <a:avLst/>
          </a:prstGeom>
        </p:spPr>
      </p:pic>
    </p:spTree>
    <p:extLst>
      <p:ext uri="{BB962C8B-B14F-4D97-AF65-F5344CB8AC3E}">
        <p14:creationId xmlns:p14="http://schemas.microsoft.com/office/powerpoint/2010/main" val="4091767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9"/>
          <p:cNvSpPr/>
          <p:nvPr userDrawn="1"/>
        </p:nvSpPr>
        <p:spPr>
          <a:xfrm>
            <a:off x="0" y="-22194"/>
            <a:ext cx="9144000" cy="15461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9" name="Straight Connector 8"/>
          <p:cNvCxnSpPr/>
          <p:nvPr userDrawn="1"/>
        </p:nvCxnSpPr>
        <p:spPr>
          <a:xfrm>
            <a:off x="3657600" y="6400800"/>
            <a:ext cx="54864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flipV="1">
            <a:off x="-158163" y="222838"/>
            <a:ext cx="1916521" cy="1600202"/>
          </a:xfrm>
          <a:prstGeom prst="rect">
            <a:avLst/>
          </a:prstGeom>
        </p:spPr>
      </p:pic>
      <p:pic>
        <p:nvPicPr>
          <p:cNvPr id="17" name="Picture 16"/>
          <p:cNvPicPr>
            <a:picLocks noChangeAspect="1"/>
          </p:cNvPicPr>
          <p:nvPr userDrawn="1"/>
        </p:nvPicPr>
        <p:blipFill rotWithShape="1">
          <a:blip r:embed="rId2">
            <a:extLst>
              <a:ext uri="{28A0092B-C50C-407E-A947-70E740481C1C}">
                <a14:useLocalDpi xmlns:a14="http://schemas.microsoft.com/office/drawing/2010/main" val="0"/>
              </a:ext>
            </a:extLst>
          </a:blip>
          <a:srcRect r="50980"/>
          <a:stretch/>
        </p:blipFill>
        <p:spPr>
          <a:xfrm>
            <a:off x="8191501" y="-22194"/>
            <a:ext cx="952499" cy="1546192"/>
          </a:xfrm>
          <a:prstGeom prst="rect">
            <a:avLst/>
          </a:prstGeom>
        </p:spPr>
      </p:pic>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03" y="5181600"/>
            <a:ext cx="3657297" cy="1658824"/>
          </a:xfrm>
          <a:prstGeom prst="rect">
            <a:avLst/>
          </a:prstGeom>
        </p:spPr>
      </p:pic>
      <p:sp>
        <p:nvSpPr>
          <p:cNvPr id="14" name="Title 1"/>
          <p:cNvSpPr>
            <a:spLocks noGrp="1"/>
          </p:cNvSpPr>
          <p:nvPr>
            <p:ph type="title"/>
          </p:nvPr>
        </p:nvSpPr>
        <p:spPr>
          <a:xfrm>
            <a:off x="1828800" y="3286125"/>
            <a:ext cx="6172201" cy="1362075"/>
          </a:xfrm>
          <a:prstGeom prst="rect">
            <a:avLst/>
          </a:prstGeom>
        </p:spPr>
        <p:txBody>
          <a:bodyPr anchor="t">
            <a:normAutofit/>
          </a:bodyPr>
          <a:lstStyle>
            <a:lvl1pPr algn="l">
              <a:defRPr sz="4000" b="1" cap="all">
                <a:solidFill>
                  <a:schemeClr val="accent1"/>
                </a:solidFill>
                <a:latin typeface="Gotham" panose="02000504050000020004" pitchFamily="2" charset="0"/>
              </a:defRPr>
            </a:lvl1pPr>
          </a:lstStyle>
          <a:p>
            <a:r>
              <a:rPr lang="en-US"/>
              <a:t>Click to edit Master title style</a:t>
            </a:r>
            <a:endParaRPr lang="en-US" dirty="0"/>
          </a:p>
        </p:txBody>
      </p:sp>
      <p:sp>
        <p:nvSpPr>
          <p:cNvPr id="15" name="Text Placeholder 2"/>
          <p:cNvSpPr>
            <a:spLocks noGrp="1"/>
          </p:cNvSpPr>
          <p:nvPr>
            <p:ph type="body" idx="1"/>
          </p:nvPr>
        </p:nvSpPr>
        <p:spPr>
          <a:xfrm>
            <a:off x="1828800" y="1785938"/>
            <a:ext cx="6172201" cy="1500187"/>
          </a:xfrm>
          <a:prstGeom prst="rect">
            <a:avLst/>
          </a:prstGeom>
        </p:spPr>
        <p:txBody>
          <a:bodyPr anchor="b"/>
          <a:lstStyle>
            <a:lvl1pPr marL="0" indent="0">
              <a:buNone/>
              <a:defRPr sz="2800">
                <a:solidFill>
                  <a:schemeClr val="accent2"/>
                </a:solidFill>
                <a:latin typeface="Gotham" panose="02000504050000020004" pitchFamily="2"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1194333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90799" y="2643187"/>
            <a:ext cx="6172201" cy="1362075"/>
          </a:xfrm>
          <a:prstGeom prst="rect">
            <a:avLst/>
          </a:prstGeom>
        </p:spPr>
        <p:txBody>
          <a:bodyPr anchor="t">
            <a:normAutofit/>
          </a:bodyPr>
          <a:lstStyle>
            <a:lvl1pPr algn="l">
              <a:defRPr sz="3200" b="1" cap="all">
                <a:solidFill>
                  <a:schemeClr val="accent1"/>
                </a:solidFill>
                <a:latin typeface="Gotham" panose="02000504050000020004" pitchFamily="2" charset="0"/>
              </a:defRPr>
            </a:lvl1pPr>
          </a:lstStyle>
          <a:p>
            <a:r>
              <a:rPr lang="en-US"/>
              <a:t>Click to edit Master title style</a:t>
            </a:r>
            <a:endParaRPr lang="en-US" dirty="0"/>
          </a:p>
        </p:txBody>
      </p:sp>
      <p:sp>
        <p:nvSpPr>
          <p:cNvPr id="3" name="Text Placeholder 2"/>
          <p:cNvSpPr>
            <a:spLocks noGrp="1"/>
          </p:cNvSpPr>
          <p:nvPr>
            <p:ph type="body" idx="1"/>
          </p:nvPr>
        </p:nvSpPr>
        <p:spPr>
          <a:xfrm>
            <a:off x="2590799" y="1143000"/>
            <a:ext cx="6172201" cy="1500187"/>
          </a:xfrm>
          <a:prstGeom prst="rect">
            <a:avLst/>
          </a:prstGeom>
        </p:spPr>
        <p:txBody>
          <a:bodyPr anchor="b"/>
          <a:lstStyle>
            <a:lvl1pPr marL="0" indent="0">
              <a:buNone/>
              <a:defRPr sz="2000">
                <a:solidFill>
                  <a:schemeClr val="accent2"/>
                </a:solidFill>
                <a:latin typeface="Gotham" panose="02000504050000020004" pitchFamily="2"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6" name="Rectangle 15"/>
          <p:cNvSpPr/>
          <p:nvPr userDrawn="1"/>
        </p:nvSpPr>
        <p:spPr>
          <a:xfrm>
            <a:off x="-76200" y="0"/>
            <a:ext cx="2362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7282" r="-3333" b="20155"/>
          <a:stretch/>
        </p:blipFill>
        <p:spPr>
          <a:xfrm>
            <a:off x="-228600" y="4648200"/>
            <a:ext cx="3055624" cy="2209800"/>
          </a:xfrm>
          <a:prstGeom prst="rect">
            <a:avLst/>
          </a:prstGeom>
        </p:spPr>
      </p:pic>
      <p:sp>
        <p:nvSpPr>
          <p:cNvPr id="20" name="Date Placeholder 3"/>
          <p:cNvSpPr>
            <a:spLocks noGrp="1"/>
          </p:cNvSpPr>
          <p:nvPr>
            <p:ph type="dt" sz="half" idx="10"/>
          </p:nvPr>
        </p:nvSpPr>
        <p:spPr>
          <a:xfrm>
            <a:off x="6629400" y="152400"/>
            <a:ext cx="2133600" cy="365125"/>
          </a:xfrm>
          <a:prstGeom prst="rect">
            <a:avLst/>
          </a:prstGeom>
        </p:spPr>
        <p:txBody>
          <a:bodyPr/>
          <a:lstStyle>
            <a:lvl1pPr algn="r">
              <a:defRPr>
                <a:solidFill>
                  <a:schemeClr val="tx1"/>
                </a:solidFill>
              </a:defRPr>
            </a:lvl1pPr>
          </a:lstStyle>
          <a:p>
            <a:fld id="{DE152B36-6017-4809-B6E1-E4E268C630CB}" type="datetimeFigureOut">
              <a:rPr lang="en-US" smtClean="0">
                <a:solidFill>
                  <a:prstClr val="black"/>
                </a:solidFill>
              </a:rPr>
              <a:pPr/>
              <a:t>1/29/2020</a:t>
            </a:fld>
            <a:endParaRPr lang="en-US" dirty="0">
              <a:solidFill>
                <a:prstClr val="black"/>
              </a:solidFill>
            </a:endParaRPr>
          </a:p>
        </p:txBody>
      </p:sp>
      <p:sp>
        <p:nvSpPr>
          <p:cNvPr id="21"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22" name="Slide Number Placeholder 5"/>
          <p:cNvSpPr>
            <a:spLocks noGrp="1"/>
          </p:cNvSpPr>
          <p:nvPr>
            <p:ph type="sldNum" sz="quarter" idx="12"/>
          </p:nvPr>
        </p:nvSpPr>
        <p:spPr>
          <a:xfrm>
            <a:off x="6553200" y="6356350"/>
            <a:ext cx="2133600" cy="365125"/>
          </a:xfrm>
          <a:prstGeom prst="rect">
            <a:avLst/>
          </a:prstGeom>
        </p:spPr>
        <p:txBody>
          <a:bodyPr/>
          <a:lstStyle/>
          <a:p>
            <a:fld id="{EC2FF851-5BA3-464C-BC29-637B9822CE4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6380775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Rectangle 9"/>
          <p:cNvSpPr/>
          <p:nvPr userDrawn="1"/>
        </p:nvSpPr>
        <p:spPr>
          <a:xfrm>
            <a:off x="0" y="6172200"/>
            <a:ext cx="9144000" cy="6948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274638"/>
            <a:ext cx="8229600" cy="1143000"/>
          </a:xfrm>
          <a:prstGeom prst="rect">
            <a:avLst/>
          </a:prstGeom>
        </p:spPr>
        <p:txBody>
          <a:bodyPr>
            <a:normAutofit/>
          </a:bodyPr>
          <a:lstStyle>
            <a:lvl1pPr algn="l">
              <a:defRPr sz="4000" b="1">
                <a:solidFill>
                  <a:schemeClr val="accent2"/>
                </a:solidFill>
                <a:latin typeface="+mj-lt"/>
              </a:defRPr>
            </a:lvl1pPr>
          </a:lstStyle>
          <a:p>
            <a:r>
              <a:rPr lang="en-US"/>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a:solidFill>
                  <a:schemeClr val="tx1"/>
                </a:solidFill>
              </a:defRPr>
            </a:lvl1pPr>
            <a:lvl2pPr marL="742950" indent="-285750">
              <a:buFont typeface="Arial" panose="020B0604020202020204" pitchFamily="34" charset="0"/>
              <a:buChar char="•"/>
              <a:defRPr>
                <a:solidFill>
                  <a:schemeClr val="tx1"/>
                </a:solidFill>
              </a:defRPr>
            </a:lvl2pPr>
            <a:lvl3pPr marL="1143000" indent="-228600">
              <a:buFont typeface="Arial" panose="020B0604020202020204" pitchFamily="34" charset="0"/>
              <a:buChar char="•"/>
              <a:defRPr>
                <a:solidFill>
                  <a:schemeClr val="tx1"/>
                </a:solidFill>
              </a:defRPr>
            </a:lvl3pPr>
            <a:lvl4pPr marL="1600200" indent="-228600">
              <a:buFont typeface="Arial" panose="020B0604020202020204" pitchFamily="34" charset="0"/>
              <a:buChar char="•"/>
              <a:defRPr>
                <a:solidFill>
                  <a:schemeClr val="tx1"/>
                </a:solidFill>
              </a:defRPr>
            </a:lvl4pPr>
            <a:lvl5pPr marL="2057400" indent="-228600">
              <a:buFont typeface="Arial" panose="020B0604020202020204"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schemeClr val="bg1"/>
                </a:solidFill>
              </a:defRPr>
            </a:lvl1pPr>
          </a:lstStyle>
          <a:p>
            <a:fld id="{DE152B36-6017-4809-B6E1-E4E268C630CB}" type="datetimeFigureOut">
              <a:rPr lang="en-US" smtClean="0">
                <a:solidFill>
                  <a:prstClr val="white"/>
                </a:solidFill>
              </a:rPr>
              <a:pPr/>
              <a:t>1/29/2020</a:t>
            </a:fld>
            <a:endParaRPr lang="en-US" dirty="0">
              <a:solidFill>
                <a:prstClr val="white"/>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lgn="ctr">
              <a:defRPr>
                <a:solidFill>
                  <a:schemeClr val="bg1"/>
                </a:solidFill>
              </a:defRPr>
            </a:lvl1pPr>
          </a:lstStyle>
          <a:p>
            <a:endParaRPr lang="en-US" dirty="0">
              <a:solidFill>
                <a:prstClr val="white"/>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a:defRPr>
                <a:solidFill>
                  <a:schemeClr val="bg1"/>
                </a:solidFill>
              </a:defRPr>
            </a:lvl1pPr>
          </a:lstStyle>
          <a:p>
            <a:fld id="{EC2FF851-5BA3-464C-BC29-637B9822CE4B}" type="slidenum">
              <a:rPr lang="en-US" smtClean="0">
                <a:solidFill>
                  <a:prstClr val="white"/>
                </a:solidFill>
              </a:rPr>
              <a:pPr/>
              <a:t>‹#›</a:t>
            </a:fld>
            <a:endParaRPr lang="en-US" dirty="0">
              <a:solidFill>
                <a:prstClr val="white"/>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0412" y="4572000"/>
            <a:ext cx="1243588" cy="1903692"/>
          </a:xfrm>
          <a:prstGeom prst="rect">
            <a:avLst/>
          </a:prstGeom>
        </p:spPr>
      </p:pic>
    </p:spTree>
    <p:extLst>
      <p:ext uri="{BB962C8B-B14F-4D97-AF65-F5344CB8AC3E}">
        <p14:creationId xmlns:p14="http://schemas.microsoft.com/office/powerpoint/2010/main" val="13902862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6172200"/>
            <a:ext cx="9144000" cy="6948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Date Placeholder 3"/>
          <p:cNvSpPr>
            <a:spLocks noGrp="1"/>
          </p:cNvSpPr>
          <p:nvPr>
            <p:ph type="dt" sz="half" idx="10"/>
          </p:nvPr>
        </p:nvSpPr>
        <p:spPr>
          <a:xfrm>
            <a:off x="457200" y="6356350"/>
            <a:ext cx="2133600" cy="365125"/>
          </a:xfrm>
          <a:prstGeom prst="rect">
            <a:avLst/>
          </a:prstGeom>
        </p:spPr>
        <p:txBody>
          <a:bodyPr/>
          <a:lstStyle>
            <a:lvl1pPr>
              <a:defRPr>
                <a:solidFill>
                  <a:schemeClr val="bg1"/>
                </a:solidFill>
              </a:defRPr>
            </a:lvl1pPr>
          </a:lstStyle>
          <a:p>
            <a:fld id="{DE152B36-6017-4809-B6E1-E4E268C630CB}" type="datetimeFigureOut">
              <a:rPr lang="en-US" smtClean="0">
                <a:solidFill>
                  <a:prstClr val="white"/>
                </a:solidFill>
              </a:rPr>
              <a:pPr/>
              <a:t>1/29/2020</a:t>
            </a:fld>
            <a:endParaRPr lang="en-US" dirty="0">
              <a:solidFill>
                <a:prstClr val="white"/>
              </a:solidFill>
            </a:endParaRPr>
          </a:p>
        </p:txBody>
      </p:sp>
      <p:sp>
        <p:nvSpPr>
          <p:cNvPr id="10" name="Footer Placeholder 4"/>
          <p:cNvSpPr>
            <a:spLocks noGrp="1"/>
          </p:cNvSpPr>
          <p:nvPr>
            <p:ph type="ftr" sz="quarter" idx="11"/>
          </p:nvPr>
        </p:nvSpPr>
        <p:spPr>
          <a:xfrm>
            <a:off x="3124200" y="6356350"/>
            <a:ext cx="2895600" cy="365125"/>
          </a:xfrm>
          <a:prstGeom prst="rect">
            <a:avLst/>
          </a:prstGeom>
        </p:spPr>
        <p:txBody>
          <a:bodyPr/>
          <a:lstStyle>
            <a:lvl1pPr algn="ctr">
              <a:defRPr>
                <a:solidFill>
                  <a:schemeClr val="bg1"/>
                </a:solidFill>
              </a:defRPr>
            </a:lvl1pPr>
          </a:lstStyle>
          <a:p>
            <a:endParaRPr lang="en-US" dirty="0">
              <a:solidFill>
                <a:prstClr val="white"/>
              </a:solidFill>
            </a:endParaRPr>
          </a:p>
        </p:txBody>
      </p:sp>
      <p:sp>
        <p:nvSpPr>
          <p:cNvPr id="11" name="Slide Number Placeholder 5"/>
          <p:cNvSpPr>
            <a:spLocks noGrp="1"/>
          </p:cNvSpPr>
          <p:nvPr>
            <p:ph type="sldNum" sz="quarter" idx="12"/>
          </p:nvPr>
        </p:nvSpPr>
        <p:spPr>
          <a:xfrm>
            <a:off x="6553200" y="6356350"/>
            <a:ext cx="2133600" cy="365125"/>
          </a:xfrm>
          <a:prstGeom prst="rect">
            <a:avLst/>
          </a:prstGeom>
        </p:spPr>
        <p:txBody>
          <a:bodyPr/>
          <a:lstStyle>
            <a:lvl1pPr algn="r">
              <a:defRPr>
                <a:solidFill>
                  <a:schemeClr val="bg1"/>
                </a:solidFill>
              </a:defRPr>
            </a:lvl1pPr>
          </a:lstStyle>
          <a:p>
            <a:fld id="{EC2FF851-5BA3-464C-BC29-637B9822CE4B}" type="slidenum">
              <a:rPr lang="en-US" smtClean="0">
                <a:solidFill>
                  <a:prstClr val="white"/>
                </a:solidFill>
              </a:rPr>
              <a:pPr/>
              <a:t>‹#›</a:t>
            </a:fld>
            <a:endParaRPr lang="en-US" dirty="0">
              <a:solidFill>
                <a:prstClr val="white"/>
              </a:solidFill>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0412" y="4572000"/>
            <a:ext cx="1243588" cy="1903692"/>
          </a:xfrm>
          <a:prstGeom prst="rect">
            <a:avLst/>
          </a:prstGeom>
        </p:spPr>
      </p:pic>
    </p:spTree>
    <p:extLst>
      <p:ext uri="{BB962C8B-B14F-4D97-AF65-F5344CB8AC3E}">
        <p14:creationId xmlns:p14="http://schemas.microsoft.com/office/powerpoint/2010/main" val="18904997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p:cNvSpPr/>
          <p:nvPr userDrawn="1"/>
        </p:nvSpPr>
        <p:spPr>
          <a:xfrm>
            <a:off x="0" y="6172200"/>
            <a:ext cx="9144000" cy="6948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Date Placeholder 3"/>
          <p:cNvSpPr>
            <a:spLocks noGrp="1"/>
          </p:cNvSpPr>
          <p:nvPr>
            <p:ph type="dt" sz="half" idx="10"/>
          </p:nvPr>
        </p:nvSpPr>
        <p:spPr>
          <a:xfrm>
            <a:off x="457200" y="6356350"/>
            <a:ext cx="2133600" cy="365125"/>
          </a:xfrm>
          <a:prstGeom prst="rect">
            <a:avLst/>
          </a:prstGeom>
        </p:spPr>
        <p:txBody>
          <a:bodyPr/>
          <a:lstStyle>
            <a:lvl1pPr>
              <a:defRPr>
                <a:solidFill>
                  <a:schemeClr val="bg1"/>
                </a:solidFill>
              </a:defRPr>
            </a:lvl1pPr>
          </a:lstStyle>
          <a:p>
            <a:fld id="{DE152B36-6017-4809-B6E1-E4E268C630CB}" type="datetimeFigureOut">
              <a:rPr lang="en-US" smtClean="0">
                <a:solidFill>
                  <a:prstClr val="white"/>
                </a:solidFill>
              </a:rPr>
              <a:pPr/>
              <a:t>1/29/2020</a:t>
            </a:fld>
            <a:endParaRPr lang="en-US" dirty="0">
              <a:solidFill>
                <a:prstClr val="white"/>
              </a:solidFill>
            </a:endParaRPr>
          </a:p>
        </p:txBody>
      </p:sp>
      <p:sp>
        <p:nvSpPr>
          <p:cNvPr id="12" name="Footer Placeholder 4"/>
          <p:cNvSpPr>
            <a:spLocks noGrp="1"/>
          </p:cNvSpPr>
          <p:nvPr>
            <p:ph type="ftr" sz="quarter" idx="11"/>
          </p:nvPr>
        </p:nvSpPr>
        <p:spPr>
          <a:xfrm>
            <a:off x="3124200" y="6356350"/>
            <a:ext cx="2895600" cy="365125"/>
          </a:xfrm>
          <a:prstGeom prst="rect">
            <a:avLst/>
          </a:prstGeom>
        </p:spPr>
        <p:txBody>
          <a:bodyPr/>
          <a:lstStyle>
            <a:lvl1pPr algn="ctr">
              <a:defRPr>
                <a:solidFill>
                  <a:schemeClr val="bg1"/>
                </a:solidFill>
              </a:defRPr>
            </a:lvl1pPr>
          </a:lstStyle>
          <a:p>
            <a:endParaRPr lang="en-US" dirty="0">
              <a:solidFill>
                <a:prstClr val="white"/>
              </a:solidFill>
            </a:endParaRPr>
          </a:p>
        </p:txBody>
      </p:sp>
      <p:sp>
        <p:nvSpPr>
          <p:cNvPr id="13" name="Slide Number Placeholder 5"/>
          <p:cNvSpPr>
            <a:spLocks noGrp="1"/>
          </p:cNvSpPr>
          <p:nvPr>
            <p:ph type="sldNum" sz="quarter" idx="12"/>
          </p:nvPr>
        </p:nvSpPr>
        <p:spPr>
          <a:xfrm>
            <a:off x="6553200" y="6356350"/>
            <a:ext cx="2133600" cy="365125"/>
          </a:xfrm>
          <a:prstGeom prst="rect">
            <a:avLst/>
          </a:prstGeom>
        </p:spPr>
        <p:txBody>
          <a:bodyPr/>
          <a:lstStyle>
            <a:lvl1pPr algn="r">
              <a:defRPr>
                <a:solidFill>
                  <a:schemeClr val="bg1"/>
                </a:solidFill>
              </a:defRPr>
            </a:lvl1pPr>
          </a:lstStyle>
          <a:p>
            <a:fld id="{EC2FF851-5BA3-464C-BC29-637B9822CE4B}" type="slidenum">
              <a:rPr lang="en-US" smtClean="0">
                <a:solidFill>
                  <a:prstClr val="white"/>
                </a:solidFill>
              </a:rPr>
              <a:pPr/>
              <a:t>‹#›</a:t>
            </a:fld>
            <a:endParaRPr lang="en-US" dirty="0">
              <a:solidFill>
                <a:prstClr val="white"/>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0412" y="4572000"/>
            <a:ext cx="1243588" cy="1903692"/>
          </a:xfrm>
          <a:prstGeom prst="rect">
            <a:avLst/>
          </a:prstGeom>
        </p:spPr>
      </p:pic>
    </p:spTree>
    <p:extLst>
      <p:ext uri="{BB962C8B-B14F-4D97-AF65-F5344CB8AC3E}">
        <p14:creationId xmlns:p14="http://schemas.microsoft.com/office/powerpoint/2010/main" val="32291591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6" name="Rectangle 5"/>
          <p:cNvSpPr/>
          <p:nvPr userDrawn="1"/>
        </p:nvSpPr>
        <p:spPr>
          <a:xfrm>
            <a:off x="0" y="6172200"/>
            <a:ext cx="9144000" cy="6948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solidFill>
                  <a:schemeClr val="bg1"/>
                </a:solidFill>
              </a:defRPr>
            </a:lvl1pPr>
          </a:lstStyle>
          <a:p>
            <a:fld id="{DE152B36-6017-4809-B6E1-E4E268C630CB}" type="datetimeFigureOut">
              <a:rPr lang="en-US" smtClean="0">
                <a:solidFill>
                  <a:prstClr val="white"/>
                </a:solidFill>
              </a:rPr>
              <a:pPr/>
              <a:t>1/29/2020</a:t>
            </a:fld>
            <a:endParaRPr lang="en-US" dirty="0">
              <a:solidFill>
                <a:prstClr val="white"/>
              </a:solidFill>
            </a:endParaRPr>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lgn="ctr">
              <a:defRPr>
                <a:solidFill>
                  <a:schemeClr val="bg1"/>
                </a:solidFill>
              </a:defRPr>
            </a:lvl1pPr>
          </a:lstStyle>
          <a:p>
            <a:endParaRPr lang="en-US" dirty="0">
              <a:solidFill>
                <a:prstClr val="white"/>
              </a:solidFill>
            </a:endParaRPr>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lgn="r">
              <a:defRPr>
                <a:solidFill>
                  <a:schemeClr val="bg1"/>
                </a:solidFill>
              </a:defRPr>
            </a:lvl1pPr>
          </a:lstStyle>
          <a:p>
            <a:fld id="{EC2FF851-5BA3-464C-BC29-637B9822CE4B}" type="slidenum">
              <a:rPr lang="en-US" smtClean="0">
                <a:solidFill>
                  <a:prstClr val="white"/>
                </a:solidFill>
              </a:rPr>
              <a:pPr/>
              <a:t>‹#›</a:t>
            </a:fld>
            <a:endParaRPr lang="en-US" dirty="0">
              <a:solidFill>
                <a:prstClr val="white"/>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0412" y="4572000"/>
            <a:ext cx="1243588" cy="1903692"/>
          </a:xfrm>
          <a:prstGeom prst="rect">
            <a:avLst/>
          </a:prstGeom>
        </p:spPr>
      </p:pic>
    </p:spTree>
    <p:extLst>
      <p:ext uri="{BB962C8B-B14F-4D97-AF65-F5344CB8AC3E}">
        <p14:creationId xmlns:p14="http://schemas.microsoft.com/office/powerpoint/2010/main" val="21887199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6172200"/>
            <a:ext cx="9144000" cy="6948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Date Placeholder 3"/>
          <p:cNvSpPr>
            <a:spLocks noGrp="1"/>
          </p:cNvSpPr>
          <p:nvPr>
            <p:ph type="dt" sz="half" idx="10"/>
          </p:nvPr>
        </p:nvSpPr>
        <p:spPr>
          <a:xfrm>
            <a:off x="457200" y="6356350"/>
            <a:ext cx="2133600" cy="365125"/>
          </a:xfrm>
          <a:prstGeom prst="rect">
            <a:avLst/>
          </a:prstGeom>
        </p:spPr>
        <p:txBody>
          <a:bodyPr/>
          <a:lstStyle>
            <a:lvl1pPr>
              <a:defRPr>
                <a:solidFill>
                  <a:schemeClr val="bg1"/>
                </a:solidFill>
              </a:defRPr>
            </a:lvl1pPr>
          </a:lstStyle>
          <a:p>
            <a:fld id="{DE152B36-6017-4809-B6E1-E4E268C630CB}" type="datetimeFigureOut">
              <a:rPr lang="en-US" smtClean="0">
                <a:solidFill>
                  <a:prstClr val="white"/>
                </a:solidFill>
              </a:rPr>
              <a:pPr/>
              <a:t>1/29/2020</a:t>
            </a:fld>
            <a:endParaRPr lang="en-US" dirty="0">
              <a:solidFill>
                <a:prstClr val="white"/>
              </a:solidFill>
            </a:endParaRPr>
          </a:p>
        </p:txBody>
      </p:sp>
      <p:sp>
        <p:nvSpPr>
          <p:cNvPr id="7" name="Footer Placeholder 4"/>
          <p:cNvSpPr>
            <a:spLocks noGrp="1"/>
          </p:cNvSpPr>
          <p:nvPr>
            <p:ph type="ftr" sz="quarter" idx="11"/>
          </p:nvPr>
        </p:nvSpPr>
        <p:spPr>
          <a:xfrm>
            <a:off x="3124200" y="6356350"/>
            <a:ext cx="2895600" cy="365125"/>
          </a:xfrm>
          <a:prstGeom prst="rect">
            <a:avLst/>
          </a:prstGeom>
        </p:spPr>
        <p:txBody>
          <a:bodyPr/>
          <a:lstStyle>
            <a:lvl1pPr algn="ctr">
              <a:defRPr>
                <a:solidFill>
                  <a:schemeClr val="bg1"/>
                </a:solidFill>
              </a:defRPr>
            </a:lvl1pPr>
          </a:lstStyle>
          <a:p>
            <a:endParaRPr lang="en-US" dirty="0">
              <a:solidFill>
                <a:prstClr val="white"/>
              </a:solidFill>
            </a:endParaRPr>
          </a:p>
        </p:txBody>
      </p:sp>
      <p:sp>
        <p:nvSpPr>
          <p:cNvPr id="8" name="Slide Number Placeholder 5"/>
          <p:cNvSpPr>
            <a:spLocks noGrp="1"/>
          </p:cNvSpPr>
          <p:nvPr>
            <p:ph type="sldNum" sz="quarter" idx="12"/>
          </p:nvPr>
        </p:nvSpPr>
        <p:spPr>
          <a:xfrm>
            <a:off x="6553200" y="6356350"/>
            <a:ext cx="2133600" cy="365125"/>
          </a:xfrm>
          <a:prstGeom prst="rect">
            <a:avLst/>
          </a:prstGeom>
        </p:spPr>
        <p:txBody>
          <a:bodyPr/>
          <a:lstStyle>
            <a:lvl1pPr algn="r">
              <a:defRPr>
                <a:solidFill>
                  <a:schemeClr val="bg1"/>
                </a:solidFill>
              </a:defRPr>
            </a:lvl1pPr>
          </a:lstStyle>
          <a:p>
            <a:fld id="{EC2FF851-5BA3-464C-BC29-637B9822CE4B}" type="slidenum">
              <a:rPr lang="en-US" smtClean="0">
                <a:solidFill>
                  <a:prstClr val="white"/>
                </a:solidFill>
              </a:rPr>
              <a:pPr/>
              <a:t>‹#›</a:t>
            </a:fld>
            <a:endParaRPr lang="en-US" dirty="0">
              <a:solidFill>
                <a:prstClr val="white"/>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0412" y="4572000"/>
            <a:ext cx="1243588" cy="1903692"/>
          </a:xfrm>
          <a:prstGeom prst="rect">
            <a:avLst/>
          </a:prstGeom>
        </p:spPr>
      </p:pic>
    </p:spTree>
    <p:extLst>
      <p:ext uri="{BB962C8B-B14F-4D97-AF65-F5344CB8AC3E}">
        <p14:creationId xmlns:p14="http://schemas.microsoft.com/office/powerpoint/2010/main" val="3520262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NoTree">
    <p:spTree>
      <p:nvGrpSpPr>
        <p:cNvPr id="1" name=""/>
        <p:cNvGrpSpPr/>
        <p:nvPr/>
      </p:nvGrpSpPr>
      <p:grpSpPr>
        <a:xfrm>
          <a:off x="0" y="0"/>
          <a:ext cx="0" cy="0"/>
          <a:chOff x="0" y="0"/>
          <a:chExt cx="0" cy="0"/>
        </a:xfrm>
      </p:grpSpPr>
      <p:sp>
        <p:nvSpPr>
          <p:cNvPr id="5" name="Rectangle 4"/>
          <p:cNvSpPr/>
          <p:nvPr userDrawn="1"/>
        </p:nvSpPr>
        <p:spPr>
          <a:xfrm>
            <a:off x="0" y="6172200"/>
            <a:ext cx="9144000" cy="6948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Date Placeholder 3"/>
          <p:cNvSpPr>
            <a:spLocks noGrp="1"/>
          </p:cNvSpPr>
          <p:nvPr>
            <p:ph type="dt" sz="half" idx="10"/>
          </p:nvPr>
        </p:nvSpPr>
        <p:spPr>
          <a:xfrm>
            <a:off x="457200" y="6356350"/>
            <a:ext cx="2133600" cy="365125"/>
          </a:xfrm>
          <a:prstGeom prst="rect">
            <a:avLst/>
          </a:prstGeom>
        </p:spPr>
        <p:txBody>
          <a:bodyPr/>
          <a:lstStyle>
            <a:lvl1pPr>
              <a:defRPr>
                <a:solidFill>
                  <a:schemeClr val="bg1"/>
                </a:solidFill>
              </a:defRPr>
            </a:lvl1pPr>
          </a:lstStyle>
          <a:p>
            <a:fld id="{DE152B36-6017-4809-B6E1-E4E268C630CB}" type="datetimeFigureOut">
              <a:rPr lang="en-US" smtClean="0">
                <a:solidFill>
                  <a:prstClr val="white"/>
                </a:solidFill>
              </a:rPr>
              <a:pPr/>
              <a:t>1/29/2020</a:t>
            </a:fld>
            <a:endParaRPr lang="en-US" dirty="0">
              <a:solidFill>
                <a:prstClr val="white"/>
              </a:solidFill>
            </a:endParaRPr>
          </a:p>
        </p:txBody>
      </p:sp>
      <p:sp>
        <p:nvSpPr>
          <p:cNvPr id="7" name="Footer Placeholder 4"/>
          <p:cNvSpPr>
            <a:spLocks noGrp="1"/>
          </p:cNvSpPr>
          <p:nvPr>
            <p:ph type="ftr" sz="quarter" idx="11"/>
          </p:nvPr>
        </p:nvSpPr>
        <p:spPr>
          <a:xfrm>
            <a:off x="3124200" y="6356350"/>
            <a:ext cx="2895600" cy="365125"/>
          </a:xfrm>
          <a:prstGeom prst="rect">
            <a:avLst/>
          </a:prstGeom>
        </p:spPr>
        <p:txBody>
          <a:bodyPr/>
          <a:lstStyle>
            <a:lvl1pPr algn="ctr">
              <a:defRPr>
                <a:solidFill>
                  <a:schemeClr val="bg1"/>
                </a:solidFill>
              </a:defRPr>
            </a:lvl1pPr>
          </a:lstStyle>
          <a:p>
            <a:endParaRPr lang="en-US" dirty="0">
              <a:solidFill>
                <a:prstClr val="white"/>
              </a:solidFill>
            </a:endParaRPr>
          </a:p>
        </p:txBody>
      </p:sp>
      <p:sp>
        <p:nvSpPr>
          <p:cNvPr id="8" name="Slide Number Placeholder 5"/>
          <p:cNvSpPr>
            <a:spLocks noGrp="1"/>
          </p:cNvSpPr>
          <p:nvPr>
            <p:ph type="sldNum" sz="quarter" idx="12"/>
          </p:nvPr>
        </p:nvSpPr>
        <p:spPr>
          <a:xfrm>
            <a:off x="6553200" y="6356350"/>
            <a:ext cx="2133600" cy="365125"/>
          </a:xfrm>
          <a:prstGeom prst="rect">
            <a:avLst/>
          </a:prstGeom>
        </p:spPr>
        <p:txBody>
          <a:bodyPr/>
          <a:lstStyle>
            <a:lvl1pPr algn="r">
              <a:defRPr>
                <a:solidFill>
                  <a:schemeClr val="bg1"/>
                </a:solidFill>
              </a:defRPr>
            </a:lvl1pPr>
          </a:lstStyle>
          <a:p>
            <a:fld id="{EC2FF851-5BA3-464C-BC29-637B9822CE4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552843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Rectangle 7"/>
          <p:cNvSpPr/>
          <p:nvPr userDrawn="1"/>
        </p:nvSpPr>
        <p:spPr>
          <a:xfrm>
            <a:off x="0" y="6172200"/>
            <a:ext cx="9144000" cy="6948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Date Placeholder 3"/>
          <p:cNvSpPr>
            <a:spLocks noGrp="1"/>
          </p:cNvSpPr>
          <p:nvPr>
            <p:ph type="dt" sz="half" idx="10"/>
          </p:nvPr>
        </p:nvSpPr>
        <p:spPr>
          <a:xfrm>
            <a:off x="457200" y="6356350"/>
            <a:ext cx="2133600" cy="365125"/>
          </a:xfrm>
          <a:prstGeom prst="rect">
            <a:avLst/>
          </a:prstGeom>
        </p:spPr>
        <p:txBody>
          <a:bodyPr/>
          <a:lstStyle>
            <a:lvl1pPr>
              <a:defRPr>
                <a:solidFill>
                  <a:schemeClr val="bg1"/>
                </a:solidFill>
              </a:defRPr>
            </a:lvl1pPr>
          </a:lstStyle>
          <a:p>
            <a:fld id="{DE152B36-6017-4809-B6E1-E4E268C630CB}" type="datetimeFigureOut">
              <a:rPr lang="en-US" smtClean="0">
                <a:solidFill>
                  <a:prstClr val="white"/>
                </a:solidFill>
              </a:rPr>
              <a:pPr/>
              <a:t>1/29/2020</a:t>
            </a:fld>
            <a:endParaRPr lang="en-US" dirty="0">
              <a:solidFill>
                <a:prstClr val="white"/>
              </a:solidFill>
            </a:endParaRPr>
          </a:p>
        </p:txBody>
      </p:sp>
      <p:sp>
        <p:nvSpPr>
          <p:cNvPr id="10" name="Footer Placeholder 4"/>
          <p:cNvSpPr>
            <a:spLocks noGrp="1"/>
          </p:cNvSpPr>
          <p:nvPr>
            <p:ph type="ftr" sz="quarter" idx="11"/>
          </p:nvPr>
        </p:nvSpPr>
        <p:spPr>
          <a:xfrm>
            <a:off x="3124200" y="6356350"/>
            <a:ext cx="2895600" cy="365125"/>
          </a:xfrm>
          <a:prstGeom prst="rect">
            <a:avLst/>
          </a:prstGeom>
        </p:spPr>
        <p:txBody>
          <a:bodyPr/>
          <a:lstStyle>
            <a:lvl1pPr algn="ctr">
              <a:defRPr>
                <a:solidFill>
                  <a:schemeClr val="bg1"/>
                </a:solidFill>
              </a:defRPr>
            </a:lvl1pPr>
          </a:lstStyle>
          <a:p>
            <a:endParaRPr lang="en-US" dirty="0">
              <a:solidFill>
                <a:prstClr val="white"/>
              </a:solidFill>
            </a:endParaRPr>
          </a:p>
        </p:txBody>
      </p:sp>
      <p:sp>
        <p:nvSpPr>
          <p:cNvPr id="11" name="Slide Number Placeholder 5"/>
          <p:cNvSpPr>
            <a:spLocks noGrp="1"/>
          </p:cNvSpPr>
          <p:nvPr>
            <p:ph type="sldNum" sz="quarter" idx="12"/>
          </p:nvPr>
        </p:nvSpPr>
        <p:spPr>
          <a:xfrm>
            <a:off x="6553200" y="6356350"/>
            <a:ext cx="2133600" cy="365125"/>
          </a:xfrm>
          <a:prstGeom prst="rect">
            <a:avLst/>
          </a:prstGeom>
        </p:spPr>
        <p:txBody>
          <a:bodyPr/>
          <a:lstStyle>
            <a:lvl1pPr algn="r">
              <a:defRPr>
                <a:solidFill>
                  <a:schemeClr val="bg1"/>
                </a:solidFill>
              </a:defRPr>
            </a:lvl1pPr>
          </a:lstStyle>
          <a:p>
            <a:fld id="{EC2FF851-5BA3-464C-BC29-637B9822CE4B}" type="slidenum">
              <a:rPr lang="en-US" smtClean="0">
                <a:solidFill>
                  <a:prstClr val="white"/>
                </a:solidFill>
              </a:rPr>
              <a:pPr/>
              <a:t>‹#›</a:t>
            </a:fld>
            <a:endParaRPr lang="en-US" dirty="0">
              <a:solidFill>
                <a:prstClr val="white"/>
              </a:solidFill>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0412" y="4572000"/>
            <a:ext cx="1243588" cy="1903692"/>
          </a:xfrm>
          <a:prstGeom prst="rect">
            <a:avLst/>
          </a:prstGeom>
        </p:spPr>
      </p:pic>
    </p:spTree>
    <p:extLst>
      <p:ext uri="{BB962C8B-B14F-4D97-AF65-F5344CB8AC3E}">
        <p14:creationId xmlns:p14="http://schemas.microsoft.com/office/powerpoint/2010/main" val="3940046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90799" y="2643187"/>
            <a:ext cx="6172201" cy="1362075"/>
          </a:xfrm>
          <a:prstGeom prst="rect">
            <a:avLst/>
          </a:prstGeom>
        </p:spPr>
        <p:txBody>
          <a:bodyPr anchor="t">
            <a:normAutofit/>
          </a:bodyPr>
          <a:lstStyle>
            <a:lvl1pPr algn="l">
              <a:defRPr sz="3200" b="1" cap="all">
                <a:solidFill>
                  <a:schemeClr val="accent1"/>
                </a:solidFill>
                <a:latin typeface="Gotham" panose="02000504050000020004" pitchFamily="2" charset="0"/>
              </a:defRPr>
            </a:lvl1pPr>
          </a:lstStyle>
          <a:p>
            <a:r>
              <a:rPr lang="en-US"/>
              <a:t>Click to edit Master title style</a:t>
            </a:r>
            <a:endParaRPr lang="en-US" dirty="0"/>
          </a:p>
        </p:txBody>
      </p:sp>
      <p:sp>
        <p:nvSpPr>
          <p:cNvPr id="3" name="Text Placeholder 2"/>
          <p:cNvSpPr>
            <a:spLocks noGrp="1"/>
          </p:cNvSpPr>
          <p:nvPr>
            <p:ph type="body" idx="1"/>
          </p:nvPr>
        </p:nvSpPr>
        <p:spPr>
          <a:xfrm>
            <a:off x="2590799" y="1143000"/>
            <a:ext cx="6172201" cy="1500187"/>
          </a:xfrm>
          <a:prstGeom prst="rect">
            <a:avLst/>
          </a:prstGeom>
        </p:spPr>
        <p:txBody>
          <a:bodyPr anchor="b"/>
          <a:lstStyle>
            <a:lvl1pPr marL="0" indent="0">
              <a:buNone/>
              <a:defRPr sz="2000">
                <a:solidFill>
                  <a:schemeClr val="accent2"/>
                </a:solidFill>
                <a:latin typeface="Gotham" panose="02000504050000020004" pitchFamily="2"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6" name="Rectangle 15"/>
          <p:cNvSpPr/>
          <p:nvPr userDrawn="1"/>
        </p:nvSpPr>
        <p:spPr>
          <a:xfrm>
            <a:off x="-76200" y="0"/>
            <a:ext cx="2362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7282" r="-3333" b="20155"/>
          <a:stretch/>
        </p:blipFill>
        <p:spPr>
          <a:xfrm>
            <a:off x="-228600" y="4648200"/>
            <a:ext cx="3055624" cy="2209800"/>
          </a:xfrm>
          <a:prstGeom prst="rect">
            <a:avLst/>
          </a:prstGeom>
        </p:spPr>
      </p:pic>
      <p:sp>
        <p:nvSpPr>
          <p:cNvPr id="20" name="Date Placeholder 3"/>
          <p:cNvSpPr>
            <a:spLocks noGrp="1"/>
          </p:cNvSpPr>
          <p:nvPr>
            <p:ph type="dt" sz="half" idx="10"/>
          </p:nvPr>
        </p:nvSpPr>
        <p:spPr>
          <a:xfrm>
            <a:off x="6629400" y="152400"/>
            <a:ext cx="2133600" cy="365125"/>
          </a:xfrm>
          <a:prstGeom prst="rect">
            <a:avLst/>
          </a:prstGeom>
        </p:spPr>
        <p:txBody>
          <a:bodyPr/>
          <a:lstStyle>
            <a:lvl1pPr algn="r">
              <a:defRPr>
                <a:solidFill>
                  <a:schemeClr val="tx1"/>
                </a:solidFill>
              </a:defRPr>
            </a:lvl1pPr>
          </a:lstStyle>
          <a:p>
            <a:fld id="{DE152B36-6017-4809-B6E1-E4E268C630CB}" type="datetimeFigureOut">
              <a:rPr lang="en-US" smtClean="0"/>
              <a:pPr/>
              <a:t>1/29/2020</a:t>
            </a:fld>
            <a:endParaRPr lang="en-US" dirty="0"/>
          </a:p>
        </p:txBody>
      </p:sp>
      <p:sp>
        <p:nvSpPr>
          <p:cNvPr id="21"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22" name="Slide Number Placeholder 5"/>
          <p:cNvSpPr>
            <a:spLocks noGrp="1"/>
          </p:cNvSpPr>
          <p:nvPr>
            <p:ph type="sldNum" sz="quarter" idx="12"/>
          </p:nvPr>
        </p:nvSpPr>
        <p:spPr>
          <a:xfrm>
            <a:off x="6553200" y="6356350"/>
            <a:ext cx="2133600" cy="365125"/>
          </a:xfrm>
          <a:prstGeom prst="rect">
            <a:avLst/>
          </a:prstGeom>
        </p:spPr>
        <p:txBody>
          <a:bodyPr/>
          <a:lstStyle/>
          <a:p>
            <a:fld id="{EC2FF851-5BA3-464C-BC29-637B9822CE4B}" type="slidenum">
              <a:rPr lang="en-US" smtClean="0"/>
              <a:t>‹#›</a:t>
            </a:fld>
            <a:endParaRPr lang="en-US"/>
          </a:p>
        </p:txBody>
      </p:sp>
    </p:spTree>
    <p:extLst>
      <p:ext uri="{BB962C8B-B14F-4D97-AF65-F5344CB8AC3E}">
        <p14:creationId xmlns:p14="http://schemas.microsoft.com/office/powerpoint/2010/main" val="17747044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Rectangle 7"/>
          <p:cNvSpPr/>
          <p:nvPr userDrawn="1"/>
        </p:nvSpPr>
        <p:spPr>
          <a:xfrm>
            <a:off x="0" y="6172200"/>
            <a:ext cx="9144000" cy="6948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Date Placeholder 3"/>
          <p:cNvSpPr>
            <a:spLocks noGrp="1"/>
          </p:cNvSpPr>
          <p:nvPr>
            <p:ph type="dt" sz="half" idx="10"/>
          </p:nvPr>
        </p:nvSpPr>
        <p:spPr>
          <a:xfrm>
            <a:off x="457200" y="6356350"/>
            <a:ext cx="2133600" cy="365125"/>
          </a:xfrm>
          <a:prstGeom prst="rect">
            <a:avLst/>
          </a:prstGeom>
        </p:spPr>
        <p:txBody>
          <a:bodyPr/>
          <a:lstStyle>
            <a:lvl1pPr>
              <a:defRPr>
                <a:solidFill>
                  <a:schemeClr val="bg1"/>
                </a:solidFill>
              </a:defRPr>
            </a:lvl1pPr>
          </a:lstStyle>
          <a:p>
            <a:fld id="{DE152B36-6017-4809-B6E1-E4E268C630CB}" type="datetimeFigureOut">
              <a:rPr lang="en-US" smtClean="0">
                <a:solidFill>
                  <a:prstClr val="white"/>
                </a:solidFill>
              </a:rPr>
              <a:pPr/>
              <a:t>1/29/2020</a:t>
            </a:fld>
            <a:endParaRPr lang="en-US" dirty="0">
              <a:solidFill>
                <a:prstClr val="white"/>
              </a:solidFill>
            </a:endParaRPr>
          </a:p>
        </p:txBody>
      </p:sp>
      <p:sp>
        <p:nvSpPr>
          <p:cNvPr id="10" name="Footer Placeholder 4"/>
          <p:cNvSpPr>
            <a:spLocks noGrp="1"/>
          </p:cNvSpPr>
          <p:nvPr>
            <p:ph type="ftr" sz="quarter" idx="11"/>
          </p:nvPr>
        </p:nvSpPr>
        <p:spPr>
          <a:xfrm>
            <a:off x="3124200" y="6356350"/>
            <a:ext cx="2895600" cy="365125"/>
          </a:xfrm>
          <a:prstGeom prst="rect">
            <a:avLst/>
          </a:prstGeom>
        </p:spPr>
        <p:txBody>
          <a:bodyPr/>
          <a:lstStyle>
            <a:lvl1pPr algn="ctr">
              <a:defRPr>
                <a:solidFill>
                  <a:schemeClr val="bg1"/>
                </a:solidFill>
              </a:defRPr>
            </a:lvl1pPr>
          </a:lstStyle>
          <a:p>
            <a:endParaRPr lang="en-US" dirty="0">
              <a:solidFill>
                <a:prstClr val="white"/>
              </a:solidFill>
            </a:endParaRPr>
          </a:p>
        </p:txBody>
      </p:sp>
      <p:sp>
        <p:nvSpPr>
          <p:cNvPr id="11" name="Slide Number Placeholder 5"/>
          <p:cNvSpPr>
            <a:spLocks noGrp="1"/>
          </p:cNvSpPr>
          <p:nvPr>
            <p:ph type="sldNum" sz="quarter" idx="12"/>
          </p:nvPr>
        </p:nvSpPr>
        <p:spPr>
          <a:xfrm>
            <a:off x="6553200" y="6356350"/>
            <a:ext cx="2133600" cy="365125"/>
          </a:xfrm>
          <a:prstGeom prst="rect">
            <a:avLst/>
          </a:prstGeom>
        </p:spPr>
        <p:txBody>
          <a:bodyPr/>
          <a:lstStyle>
            <a:lvl1pPr algn="r">
              <a:defRPr>
                <a:solidFill>
                  <a:schemeClr val="bg1"/>
                </a:solidFill>
              </a:defRPr>
            </a:lvl1pPr>
          </a:lstStyle>
          <a:p>
            <a:fld id="{EC2FF851-5BA3-464C-BC29-637B9822CE4B}" type="slidenum">
              <a:rPr lang="en-US" smtClean="0">
                <a:solidFill>
                  <a:prstClr val="white"/>
                </a:solidFill>
              </a:rPr>
              <a:pPr/>
              <a:t>‹#›</a:t>
            </a:fld>
            <a:endParaRPr lang="en-US" dirty="0">
              <a:solidFill>
                <a:prstClr val="white"/>
              </a:solidFill>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0412" y="4572000"/>
            <a:ext cx="1243588" cy="1903692"/>
          </a:xfrm>
          <a:prstGeom prst="rect">
            <a:avLst/>
          </a:prstGeom>
        </p:spPr>
      </p:pic>
    </p:spTree>
    <p:extLst>
      <p:ext uri="{BB962C8B-B14F-4D97-AF65-F5344CB8AC3E}">
        <p14:creationId xmlns:p14="http://schemas.microsoft.com/office/powerpoint/2010/main" val="2752136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Rectangle 9"/>
          <p:cNvSpPr/>
          <p:nvPr userDrawn="1"/>
        </p:nvSpPr>
        <p:spPr>
          <a:xfrm>
            <a:off x="0" y="6172200"/>
            <a:ext cx="9144000" cy="6948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4638"/>
            <a:ext cx="8229600" cy="1143000"/>
          </a:xfrm>
          <a:prstGeom prst="rect">
            <a:avLst/>
          </a:prstGeom>
        </p:spPr>
        <p:txBody>
          <a:bodyPr>
            <a:normAutofit/>
          </a:bodyPr>
          <a:lstStyle>
            <a:lvl1pPr algn="l">
              <a:defRPr sz="4000" b="1">
                <a:solidFill>
                  <a:schemeClr val="accent2"/>
                </a:solidFill>
                <a:latin typeface="+mj-lt"/>
              </a:defRPr>
            </a:lvl1pPr>
          </a:lstStyle>
          <a:p>
            <a:r>
              <a:rPr lang="en-US"/>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a:solidFill>
                  <a:schemeClr val="tx1"/>
                </a:solidFill>
              </a:defRPr>
            </a:lvl1pPr>
            <a:lvl2pPr marL="742950" indent="-285750">
              <a:buFont typeface="Arial" panose="020B0604020202020204" pitchFamily="34" charset="0"/>
              <a:buChar char="•"/>
              <a:defRPr>
                <a:solidFill>
                  <a:schemeClr val="tx1"/>
                </a:solidFill>
              </a:defRPr>
            </a:lvl2pPr>
            <a:lvl3pPr marL="1143000" indent="-228600">
              <a:buFont typeface="Arial" panose="020B0604020202020204" pitchFamily="34" charset="0"/>
              <a:buChar char="•"/>
              <a:defRPr>
                <a:solidFill>
                  <a:schemeClr val="tx1"/>
                </a:solidFill>
              </a:defRPr>
            </a:lvl3pPr>
            <a:lvl4pPr marL="1600200" indent="-228600">
              <a:buFont typeface="Arial" panose="020B0604020202020204" pitchFamily="34" charset="0"/>
              <a:buChar char="•"/>
              <a:defRPr>
                <a:solidFill>
                  <a:schemeClr val="tx1"/>
                </a:solidFill>
              </a:defRPr>
            </a:lvl4pPr>
            <a:lvl5pPr marL="2057400" indent="-228600">
              <a:buFont typeface="Arial" panose="020B0604020202020204"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schemeClr val="bg1"/>
                </a:solidFill>
              </a:defRPr>
            </a:lvl1pPr>
          </a:lstStyle>
          <a:p>
            <a:fld id="{DE152B36-6017-4809-B6E1-E4E268C630CB}" type="datetimeFigureOut">
              <a:rPr lang="en-US" smtClean="0"/>
              <a:pPr/>
              <a:t>1/29/2020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lgn="ct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a:defRPr>
                <a:solidFill>
                  <a:schemeClr val="bg1"/>
                </a:solidFill>
              </a:defRPr>
            </a:lvl1pPr>
          </a:lstStyle>
          <a:p>
            <a:fld id="{EC2FF851-5BA3-464C-BC29-637B9822CE4B}" type="slidenum">
              <a:rPr lang="en-US" smtClean="0"/>
              <a:pPr/>
              <a:t>‹#›</a:t>
            </a:fld>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0412" y="4572000"/>
            <a:ext cx="1243588" cy="1903692"/>
          </a:xfrm>
          <a:prstGeom prst="rect">
            <a:avLst/>
          </a:prstGeom>
        </p:spPr>
      </p:pic>
    </p:spTree>
    <p:extLst>
      <p:ext uri="{BB962C8B-B14F-4D97-AF65-F5344CB8AC3E}">
        <p14:creationId xmlns:p14="http://schemas.microsoft.com/office/powerpoint/2010/main" val="499290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6172200"/>
            <a:ext cx="9144000" cy="6948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10"/>
          </p:nvPr>
        </p:nvSpPr>
        <p:spPr>
          <a:xfrm>
            <a:off x="457200" y="6356350"/>
            <a:ext cx="2133600" cy="365125"/>
          </a:xfrm>
          <a:prstGeom prst="rect">
            <a:avLst/>
          </a:prstGeom>
        </p:spPr>
        <p:txBody>
          <a:bodyPr/>
          <a:lstStyle>
            <a:lvl1pPr>
              <a:defRPr>
                <a:solidFill>
                  <a:schemeClr val="bg1"/>
                </a:solidFill>
              </a:defRPr>
            </a:lvl1pPr>
          </a:lstStyle>
          <a:p>
            <a:fld id="{DE152B36-6017-4809-B6E1-E4E268C630CB}" type="datetimeFigureOut">
              <a:rPr lang="en-US" smtClean="0"/>
              <a:pPr/>
              <a:t>1/29/2020</a:t>
            </a:fld>
            <a:endParaRPr lang="en-US" dirty="0"/>
          </a:p>
        </p:txBody>
      </p:sp>
      <p:sp>
        <p:nvSpPr>
          <p:cNvPr id="10" name="Footer Placeholder 4"/>
          <p:cNvSpPr>
            <a:spLocks noGrp="1"/>
          </p:cNvSpPr>
          <p:nvPr>
            <p:ph type="ftr" sz="quarter" idx="11"/>
          </p:nvPr>
        </p:nvSpPr>
        <p:spPr>
          <a:xfrm>
            <a:off x="3124200" y="6356350"/>
            <a:ext cx="2895600" cy="365125"/>
          </a:xfrm>
          <a:prstGeom prst="rect">
            <a:avLst/>
          </a:prstGeom>
        </p:spPr>
        <p:txBody>
          <a:bodyPr/>
          <a:lstStyle>
            <a:lvl1pPr algn="ctr">
              <a:defRPr>
                <a:solidFill>
                  <a:schemeClr val="bg1"/>
                </a:solidFill>
              </a:defRPr>
            </a:lvl1pPr>
          </a:lstStyle>
          <a:p>
            <a:endParaRPr lang="en-US" dirty="0"/>
          </a:p>
        </p:txBody>
      </p:sp>
      <p:sp>
        <p:nvSpPr>
          <p:cNvPr id="11" name="Slide Number Placeholder 5"/>
          <p:cNvSpPr>
            <a:spLocks noGrp="1"/>
          </p:cNvSpPr>
          <p:nvPr>
            <p:ph type="sldNum" sz="quarter" idx="12"/>
          </p:nvPr>
        </p:nvSpPr>
        <p:spPr>
          <a:xfrm>
            <a:off x="6553200" y="6356350"/>
            <a:ext cx="2133600" cy="365125"/>
          </a:xfrm>
          <a:prstGeom prst="rect">
            <a:avLst/>
          </a:prstGeom>
        </p:spPr>
        <p:txBody>
          <a:bodyPr/>
          <a:lstStyle>
            <a:lvl1pPr algn="r">
              <a:defRPr>
                <a:solidFill>
                  <a:schemeClr val="bg1"/>
                </a:solidFill>
              </a:defRPr>
            </a:lvl1pPr>
          </a:lstStyle>
          <a:p>
            <a:fld id="{EC2FF851-5BA3-464C-BC29-637B9822CE4B}" type="slidenum">
              <a:rPr lang="en-US" smtClean="0"/>
              <a:pPr/>
              <a:t>‹#›</a:t>
            </a:fld>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0412" y="4572000"/>
            <a:ext cx="1243588" cy="1903692"/>
          </a:xfrm>
          <a:prstGeom prst="rect">
            <a:avLst/>
          </a:prstGeom>
        </p:spPr>
      </p:pic>
    </p:spTree>
    <p:extLst>
      <p:ext uri="{BB962C8B-B14F-4D97-AF65-F5344CB8AC3E}">
        <p14:creationId xmlns:p14="http://schemas.microsoft.com/office/powerpoint/2010/main" val="3867227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p:cNvSpPr/>
          <p:nvPr userDrawn="1"/>
        </p:nvSpPr>
        <p:spPr>
          <a:xfrm>
            <a:off x="0" y="6172200"/>
            <a:ext cx="9144000" cy="6948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3"/>
          <p:cNvSpPr>
            <a:spLocks noGrp="1"/>
          </p:cNvSpPr>
          <p:nvPr>
            <p:ph type="dt" sz="half" idx="10"/>
          </p:nvPr>
        </p:nvSpPr>
        <p:spPr>
          <a:xfrm>
            <a:off x="457200" y="6356350"/>
            <a:ext cx="2133600" cy="365125"/>
          </a:xfrm>
          <a:prstGeom prst="rect">
            <a:avLst/>
          </a:prstGeom>
        </p:spPr>
        <p:txBody>
          <a:bodyPr/>
          <a:lstStyle>
            <a:lvl1pPr>
              <a:defRPr>
                <a:solidFill>
                  <a:schemeClr val="bg1"/>
                </a:solidFill>
              </a:defRPr>
            </a:lvl1pPr>
          </a:lstStyle>
          <a:p>
            <a:fld id="{DE152B36-6017-4809-B6E1-E4E268C630CB}" type="datetimeFigureOut">
              <a:rPr lang="en-US" smtClean="0"/>
              <a:pPr/>
              <a:t>1/29/2020</a:t>
            </a:fld>
            <a:endParaRPr lang="en-US" dirty="0"/>
          </a:p>
        </p:txBody>
      </p:sp>
      <p:sp>
        <p:nvSpPr>
          <p:cNvPr id="12" name="Footer Placeholder 4"/>
          <p:cNvSpPr>
            <a:spLocks noGrp="1"/>
          </p:cNvSpPr>
          <p:nvPr>
            <p:ph type="ftr" sz="quarter" idx="11"/>
          </p:nvPr>
        </p:nvSpPr>
        <p:spPr>
          <a:xfrm>
            <a:off x="3124200" y="6356350"/>
            <a:ext cx="2895600" cy="365125"/>
          </a:xfrm>
          <a:prstGeom prst="rect">
            <a:avLst/>
          </a:prstGeom>
        </p:spPr>
        <p:txBody>
          <a:bodyPr/>
          <a:lstStyle>
            <a:lvl1pPr algn="ctr">
              <a:defRPr>
                <a:solidFill>
                  <a:schemeClr val="bg1"/>
                </a:solidFill>
              </a:defRPr>
            </a:lvl1pPr>
          </a:lstStyle>
          <a:p>
            <a:endParaRPr lang="en-US" dirty="0"/>
          </a:p>
        </p:txBody>
      </p:sp>
      <p:sp>
        <p:nvSpPr>
          <p:cNvPr id="13" name="Slide Number Placeholder 5"/>
          <p:cNvSpPr>
            <a:spLocks noGrp="1"/>
          </p:cNvSpPr>
          <p:nvPr>
            <p:ph type="sldNum" sz="quarter" idx="12"/>
          </p:nvPr>
        </p:nvSpPr>
        <p:spPr>
          <a:xfrm>
            <a:off x="6553200" y="6356350"/>
            <a:ext cx="2133600" cy="365125"/>
          </a:xfrm>
          <a:prstGeom prst="rect">
            <a:avLst/>
          </a:prstGeom>
        </p:spPr>
        <p:txBody>
          <a:bodyPr/>
          <a:lstStyle>
            <a:lvl1pPr algn="r">
              <a:defRPr>
                <a:solidFill>
                  <a:schemeClr val="bg1"/>
                </a:solidFill>
              </a:defRPr>
            </a:lvl1pPr>
          </a:lstStyle>
          <a:p>
            <a:fld id="{EC2FF851-5BA3-464C-BC29-637B9822CE4B}" type="slidenum">
              <a:rPr lang="en-US" smtClean="0"/>
              <a:pPr/>
              <a:t>‹#›</a:t>
            </a:fld>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0412" y="4572000"/>
            <a:ext cx="1243588" cy="1903692"/>
          </a:xfrm>
          <a:prstGeom prst="rect">
            <a:avLst/>
          </a:prstGeom>
        </p:spPr>
      </p:pic>
    </p:spTree>
    <p:extLst>
      <p:ext uri="{BB962C8B-B14F-4D97-AF65-F5344CB8AC3E}">
        <p14:creationId xmlns:p14="http://schemas.microsoft.com/office/powerpoint/2010/main" val="2508430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6" name="Rectangle 5"/>
          <p:cNvSpPr/>
          <p:nvPr userDrawn="1"/>
        </p:nvSpPr>
        <p:spPr>
          <a:xfrm>
            <a:off x="0" y="6172200"/>
            <a:ext cx="9144000" cy="6948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solidFill>
                  <a:schemeClr val="bg1"/>
                </a:solidFill>
              </a:defRPr>
            </a:lvl1pPr>
          </a:lstStyle>
          <a:p>
            <a:fld id="{DE152B36-6017-4809-B6E1-E4E268C630CB}" type="datetimeFigureOut">
              <a:rPr lang="en-US" smtClean="0"/>
              <a:pPr/>
              <a:t>1/29/2020</a:t>
            </a:fld>
            <a:endParaRPr lang="en-US" dirty="0"/>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lgn="ctr">
              <a:defRPr>
                <a:solidFill>
                  <a:schemeClr val="bg1"/>
                </a:solidFill>
              </a:defRPr>
            </a:lvl1pPr>
          </a:lstStyle>
          <a:p>
            <a:endParaRPr lang="en-US" dirty="0"/>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lgn="r">
              <a:defRPr>
                <a:solidFill>
                  <a:schemeClr val="bg1"/>
                </a:solidFill>
              </a:defRPr>
            </a:lvl1pPr>
          </a:lstStyle>
          <a:p>
            <a:fld id="{EC2FF851-5BA3-464C-BC29-637B9822CE4B}" type="slidenum">
              <a:rPr lang="en-US" smtClean="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0412" y="4572000"/>
            <a:ext cx="1243588" cy="1903692"/>
          </a:xfrm>
          <a:prstGeom prst="rect">
            <a:avLst/>
          </a:prstGeom>
        </p:spPr>
      </p:pic>
    </p:spTree>
    <p:extLst>
      <p:ext uri="{BB962C8B-B14F-4D97-AF65-F5344CB8AC3E}">
        <p14:creationId xmlns:p14="http://schemas.microsoft.com/office/powerpoint/2010/main" val="4008422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6172200"/>
            <a:ext cx="9144000" cy="6948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ate Placeholder 3"/>
          <p:cNvSpPr>
            <a:spLocks noGrp="1"/>
          </p:cNvSpPr>
          <p:nvPr>
            <p:ph type="dt" sz="half" idx="10"/>
          </p:nvPr>
        </p:nvSpPr>
        <p:spPr>
          <a:xfrm>
            <a:off x="457200" y="6356350"/>
            <a:ext cx="2133600" cy="365125"/>
          </a:xfrm>
          <a:prstGeom prst="rect">
            <a:avLst/>
          </a:prstGeom>
        </p:spPr>
        <p:txBody>
          <a:bodyPr/>
          <a:lstStyle>
            <a:lvl1pPr>
              <a:defRPr>
                <a:solidFill>
                  <a:schemeClr val="bg1"/>
                </a:solidFill>
              </a:defRPr>
            </a:lvl1pPr>
          </a:lstStyle>
          <a:p>
            <a:fld id="{DE152B36-6017-4809-B6E1-E4E268C630CB}" type="datetimeFigureOut">
              <a:rPr lang="en-US" smtClean="0"/>
              <a:pPr/>
              <a:t>1/29/2020</a:t>
            </a:fld>
            <a:endParaRPr lang="en-US" dirty="0"/>
          </a:p>
        </p:txBody>
      </p:sp>
      <p:sp>
        <p:nvSpPr>
          <p:cNvPr id="7" name="Footer Placeholder 4"/>
          <p:cNvSpPr>
            <a:spLocks noGrp="1"/>
          </p:cNvSpPr>
          <p:nvPr>
            <p:ph type="ftr" sz="quarter" idx="11"/>
          </p:nvPr>
        </p:nvSpPr>
        <p:spPr>
          <a:xfrm>
            <a:off x="3124200" y="6356350"/>
            <a:ext cx="2895600" cy="365125"/>
          </a:xfrm>
          <a:prstGeom prst="rect">
            <a:avLst/>
          </a:prstGeom>
        </p:spPr>
        <p:txBody>
          <a:bodyPr/>
          <a:lstStyle>
            <a:lvl1pPr algn="ctr">
              <a:defRPr>
                <a:solidFill>
                  <a:schemeClr val="bg1"/>
                </a:solidFill>
              </a:defRPr>
            </a:lvl1pPr>
          </a:lstStyle>
          <a:p>
            <a:endParaRPr lang="en-US" dirty="0"/>
          </a:p>
        </p:txBody>
      </p:sp>
      <p:sp>
        <p:nvSpPr>
          <p:cNvPr id="8" name="Slide Number Placeholder 5"/>
          <p:cNvSpPr>
            <a:spLocks noGrp="1"/>
          </p:cNvSpPr>
          <p:nvPr>
            <p:ph type="sldNum" sz="quarter" idx="12"/>
          </p:nvPr>
        </p:nvSpPr>
        <p:spPr>
          <a:xfrm>
            <a:off x="6553200" y="6356350"/>
            <a:ext cx="2133600" cy="365125"/>
          </a:xfrm>
          <a:prstGeom prst="rect">
            <a:avLst/>
          </a:prstGeom>
        </p:spPr>
        <p:txBody>
          <a:bodyPr/>
          <a:lstStyle>
            <a:lvl1pPr algn="r">
              <a:defRPr>
                <a:solidFill>
                  <a:schemeClr val="bg1"/>
                </a:solidFill>
              </a:defRPr>
            </a:lvl1pPr>
          </a:lstStyle>
          <a:p>
            <a:fld id="{EC2FF851-5BA3-464C-BC29-637B9822CE4B}"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0412" y="4572000"/>
            <a:ext cx="1243588" cy="1903692"/>
          </a:xfrm>
          <a:prstGeom prst="rect">
            <a:avLst/>
          </a:prstGeom>
        </p:spPr>
      </p:pic>
    </p:spTree>
    <p:extLst>
      <p:ext uri="{BB962C8B-B14F-4D97-AF65-F5344CB8AC3E}">
        <p14:creationId xmlns:p14="http://schemas.microsoft.com/office/powerpoint/2010/main" val="2351324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9123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Rectangle 7"/>
          <p:cNvSpPr/>
          <p:nvPr userDrawn="1"/>
        </p:nvSpPr>
        <p:spPr>
          <a:xfrm>
            <a:off x="0" y="6172200"/>
            <a:ext cx="9144000" cy="6948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10"/>
          </p:nvPr>
        </p:nvSpPr>
        <p:spPr>
          <a:xfrm>
            <a:off x="457200" y="6356350"/>
            <a:ext cx="2133600" cy="365125"/>
          </a:xfrm>
          <a:prstGeom prst="rect">
            <a:avLst/>
          </a:prstGeom>
        </p:spPr>
        <p:txBody>
          <a:bodyPr/>
          <a:lstStyle>
            <a:lvl1pPr>
              <a:defRPr>
                <a:solidFill>
                  <a:schemeClr val="bg1"/>
                </a:solidFill>
              </a:defRPr>
            </a:lvl1pPr>
          </a:lstStyle>
          <a:p>
            <a:fld id="{DE152B36-6017-4809-B6E1-E4E268C630CB}" type="datetimeFigureOut">
              <a:rPr lang="en-US" smtClean="0"/>
              <a:pPr/>
              <a:t>1/29/2020</a:t>
            </a:fld>
            <a:endParaRPr lang="en-US" dirty="0"/>
          </a:p>
        </p:txBody>
      </p:sp>
      <p:sp>
        <p:nvSpPr>
          <p:cNvPr id="10" name="Footer Placeholder 4"/>
          <p:cNvSpPr>
            <a:spLocks noGrp="1"/>
          </p:cNvSpPr>
          <p:nvPr>
            <p:ph type="ftr" sz="quarter" idx="11"/>
          </p:nvPr>
        </p:nvSpPr>
        <p:spPr>
          <a:xfrm>
            <a:off x="3124200" y="6356350"/>
            <a:ext cx="2895600" cy="365125"/>
          </a:xfrm>
          <a:prstGeom prst="rect">
            <a:avLst/>
          </a:prstGeom>
        </p:spPr>
        <p:txBody>
          <a:bodyPr/>
          <a:lstStyle>
            <a:lvl1pPr algn="ctr">
              <a:defRPr>
                <a:solidFill>
                  <a:schemeClr val="bg1"/>
                </a:solidFill>
              </a:defRPr>
            </a:lvl1pPr>
          </a:lstStyle>
          <a:p>
            <a:endParaRPr lang="en-US" dirty="0"/>
          </a:p>
        </p:txBody>
      </p:sp>
      <p:sp>
        <p:nvSpPr>
          <p:cNvPr id="11" name="Slide Number Placeholder 5"/>
          <p:cNvSpPr>
            <a:spLocks noGrp="1"/>
          </p:cNvSpPr>
          <p:nvPr>
            <p:ph type="sldNum" sz="quarter" idx="12"/>
          </p:nvPr>
        </p:nvSpPr>
        <p:spPr>
          <a:xfrm>
            <a:off x="6553200" y="6356350"/>
            <a:ext cx="2133600" cy="365125"/>
          </a:xfrm>
          <a:prstGeom prst="rect">
            <a:avLst/>
          </a:prstGeom>
        </p:spPr>
        <p:txBody>
          <a:bodyPr/>
          <a:lstStyle>
            <a:lvl1pPr algn="r">
              <a:defRPr>
                <a:solidFill>
                  <a:schemeClr val="bg1"/>
                </a:solidFill>
              </a:defRPr>
            </a:lvl1pPr>
          </a:lstStyle>
          <a:p>
            <a:fld id="{EC2FF851-5BA3-464C-BC29-637B9822CE4B}" type="slidenum">
              <a:rPr lang="en-US" smtClean="0"/>
              <a:pPr/>
              <a:t>‹#›</a:t>
            </a:fld>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0412" y="4572000"/>
            <a:ext cx="1243588" cy="1903692"/>
          </a:xfrm>
          <a:prstGeom prst="rect">
            <a:avLst/>
          </a:prstGeom>
        </p:spPr>
      </p:pic>
    </p:spTree>
    <p:extLst>
      <p:ext uri="{BB962C8B-B14F-4D97-AF65-F5344CB8AC3E}">
        <p14:creationId xmlns:p14="http://schemas.microsoft.com/office/powerpoint/2010/main" val="803857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392281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8" r:id="rId8"/>
    <p:sldLayoutId id="2147483656" r:id="rId9"/>
    <p:sldLayoutId id="2147483657" r:id="rId10"/>
  </p:sldLayoutIdLst>
  <p:txStyles>
    <p:titleStyle>
      <a:lvl1pPr algn="l" defTabSz="914400" rtl="0" eaLnBrk="1" latinLnBrk="0" hangingPunct="1">
        <a:spcBef>
          <a:spcPct val="0"/>
        </a:spcBef>
        <a:buNone/>
        <a:defRPr sz="4000" b="1" kern="1200">
          <a:solidFill>
            <a:schemeClr val="accent2"/>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1982964"/>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txStyles>
    <p:titleStyle>
      <a:lvl1pPr algn="l" defTabSz="914400" rtl="0" eaLnBrk="1" latinLnBrk="0" hangingPunct="1">
        <a:spcBef>
          <a:spcPct val="0"/>
        </a:spcBef>
        <a:buNone/>
        <a:defRPr sz="4000" b="1" kern="1200">
          <a:solidFill>
            <a:schemeClr val="accent2"/>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3.xml"/><Relationship Id="rId4" Type="http://schemas.openxmlformats.org/officeDocument/2006/relationships/image" Target="../media/image26.jpg"/></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06" y="703275"/>
            <a:ext cx="8905894" cy="5474156"/>
          </a:xfrm>
          <a:prstGeom prst="rect">
            <a:avLst/>
          </a:prstGeom>
        </p:spPr>
      </p:pic>
      <p:sp>
        <p:nvSpPr>
          <p:cNvPr id="2" name="Title 1"/>
          <p:cNvSpPr>
            <a:spLocks noGrp="1"/>
          </p:cNvSpPr>
          <p:nvPr>
            <p:ph type="title" idx="4294967295"/>
          </p:nvPr>
        </p:nvSpPr>
        <p:spPr>
          <a:xfrm>
            <a:off x="-228600" y="-152400"/>
            <a:ext cx="9753600" cy="1196963"/>
          </a:xfrm>
          <a:prstGeom prst="rect">
            <a:avLst/>
          </a:prstGeom>
        </p:spPr>
        <p:txBody>
          <a:bodyPr/>
          <a:lstStyle/>
          <a:p>
            <a:pPr algn="ctr"/>
            <a:br>
              <a:rPr lang="en-US" sz="3400" dirty="0">
                <a:latin typeface="Cambria" panose="02040503050406030204" pitchFamily="18" charset="0"/>
              </a:rPr>
            </a:br>
            <a:r>
              <a:rPr lang="en-US" sz="2600" dirty="0">
                <a:latin typeface="Cambria" panose="02040503050406030204" pitchFamily="18" charset="0"/>
              </a:rPr>
              <a:t>Changing the Narrative: Background and Current Reality</a:t>
            </a:r>
          </a:p>
        </p:txBody>
      </p:sp>
      <p:sp>
        <p:nvSpPr>
          <p:cNvPr id="3" name="Text Placeholder 2"/>
          <p:cNvSpPr>
            <a:spLocks noGrp="1"/>
          </p:cNvSpPr>
          <p:nvPr>
            <p:ph type="body" idx="4294967295"/>
          </p:nvPr>
        </p:nvSpPr>
        <p:spPr>
          <a:xfrm>
            <a:off x="84083" y="6187941"/>
            <a:ext cx="6629400" cy="1500188"/>
          </a:xfrm>
          <a:prstGeom prst="rect">
            <a:avLst/>
          </a:prstGeom>
        </p:spPr>
        <p:txBody>
          <a:bodyPr/>
          <a:lstStyle/>
          <a:p>
            <a:pPr marL="0" indent="0">
              <a:buNone/>
            </a:pPr>
            <a:r>
              <a:rPr lang="en-US" sz="1800" b="1" dirty="0">
                <a:latin typeface="Cambria" panose="02040503050406030204" pitchFamily="18" charset="0"/>
              </a:rPr>
              <a:t>Capital Area Pain Conference, February 4, 2020</a:t>
            </a:r>
          </a:p>
          <a:p>
            <a:pPr marL="0" indent="0">
              <a:buNone/>
            </a:pPr>
            <a:r>
              <a:rPr lang="en-US" sz="1800" b="1" dirty="0">
                <a:latin typeface="Cambria" panose="02040503050406030204" pitchFamily="18" charset="0"/>
              </a:rPr>
              <a:t>Linda S. Vail, Health Officer</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4572000"/>
            <a:ext cx="3339890" cy="1514859"/>
          </a:xfrm>
          <a:prstGeom prst="rect">
            <a:avLst/>
          </a:prstGeom>
        </p:spPr>
      </p:pic>
    </p:spTree>
    <p:extLst>
      <p:ext uri="{BB962C8B-B14F-4D97-AF65-F5344CB8AC3E}">
        <p14:creationId xmlns:p14="http://schemas.microsoft.com/office/powerpoint/2010/main" val="2621883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381000"/>
            <a:ext cx="7924800" cy="4345216"/>
          </a:xfrm>
          <a:prstGeom prst="rect">
            <a:avLst/>
          </a:prstGeom>
        </p:spPr>
      </p:pic>
    </p:spTree>
    <p:extLst>
      <p:ext uri="{BB962C8B-B14F-4D97-AF65-F5344CB8AC3E}">
        <p14:creationId xmlns:p14="http://schemas.microsoft.com/office/powerpoint/2010/main" val="2498112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457200"/>
            <a:ext cx="8839200" cy="2677656"/>
          </a:xfrm>
          <a:prstGeom prst="rect">
            <a:avLst/>
          </a:prstGeom>
        </p:spPr>
        <p:txBody>
          <a:bodyPr wrap="square">
            <a:spAutoFit/>
          </a:bodyPr>
          <a:lstStyle/>
          <a:p>
            <a:r>
              <a:rPr lang="en-US" sz="2400" dirty="0">
                <a:solidFill>
                  <a:schemeClr val="tx2"/>
                </a:solidFill>
              </a:rPr>
              <a:t>In 2007, Purdue Pharma and three of its top executives pleaded guilty to criminal charges that they had misled the F.D.A., clinicians, and patients about the risks of OxyContin addiction and abuse by aggressively marketing the drug to providers and patients as a safe alternative to short-acting narcotics. (Doctors had been taught that because OxyContin was time-released, it wouldn’t cause a high that would lead to addiction.)</a:t>
            </a:r>
          </a:p>
        </p:txBody>
      </p:sp>
      <p:sp>
        <p:nvSpPr>
          <p:cNvPr id="3" name="object 2"/>
          <p:cNvSpPr/>
          <p:nvPr/>
        </p:nvSpPr>
        <p:spPr>
          <a:xfrm>
            <a:off x="1524000" y="3170846"/>
            <a:ext cx="5333364" cy="2999994"/>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797500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Physician Prescribing habits</a:t>
            </a:r>
          </a:p>
        </p:txBody>
      </p:sp>
    </p:spTree>
    <p:extLst>
      <p:ext uri="{BB962C8B-B14F-4D97-AF65-F5344CB8AC3E}">
        <p14:creationId xmlns:p14="http://schemas.microsoft.com/office/powerpoint/2010/main" val="829735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828800"/>
            <a:ext cx="7650201" cy="2543175"/>
          </a:xfrm>
          <a:prstGeom prst="rect">
            <a:avLst/>
          </a:prstGeom>
        </p:spPr>
      </p:pic>
      <p:sp>
        <p:nvSpPr>
          <p:cNvPr id="3" name="Title 2"/>
          <p:cNvSpPr>
            <a:spLocks noGrp="1"/>
          </p:cNvSpPr>
          <p:nvPr>
            <p:ph type="title"/>
          </p:nvPr>
        </p:nvSpPr>
        <p:spPr/>
        <p:txBody>
          <a:bodyPr/>
          <a:lstStyle/>
          <a:p>
            <a:r>
              <a:rPr lang="en-US" dirty="0"/>
              <a:t>Pain: The 5</a:t>
            </a:r>
            <a:r>
              <a:rPr lang="en-US" baseline="30000" dirty="0"/>
              <a:t>th</a:t>
            </a:r>
            <a:r>
              <a:rPr lang="en-US" dirty="0"/>
              <a:t> Vital Sign</a:t>
            </a:r>
          </a:p>
        </p:txBody>
      </p:sp>
      <p:sp>
        <p:nvSpPr>
          <p:cNvPr id="4" name="Content Placeholder 3"/>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42698654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American People &amp; The American way</a:t>
            </a:r>
          </a:p>
        </p:txBody>
      </p:sp>
    </p:spTree>
    <p:extLst>
      <p:ext uri="{BB962C8B-B14F-4D97-AF65-F5344CB8AC3E}">
        <p14:creationId xmlns:p14="http://schemas.microsoft.com/office/powerpoint/2010/main" val="814978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609600"/>
            <a:ext cx="6552036" cy="5029200"/>
          </a:xfrm>
        </p:spPr>
      </p:pic>
    </p:spTree>
    <p:extLst>
      <p:ext uri="{BB962C8B-B14F-4D97-AF65-F5344CB8AC3E}">
        <p14:creationId xmlns:p14="http://schemas.microsoft.com/office/powerpoint/2010/main" val="22264652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838200"/>
            <a:ext cx="7183796" cy="5040631"/>
          </a:xfrm>
        </p:spPr>
      </p:pic>
    </p:spTree>
    <p:extLst>
      <p:ext uri="{BB962C8B-B14F-4D97-AF65-F5344CB8AC3E}">
        <p14:creationId xmlns:p14="http://schemas.microsoft.com/office/powerpoint/2010/main" val="1937732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838200"/>
            <a:ext cx="7391400" cy="4524315"/>
          </a:xfrm>
          <a:prstGeom prst="rect">
            <a:avLst/>
          </a:prstGeom>
        </p:spPr>
        <p:txBody>
          <a:bodyPr wrap="square">
            <a:spAutoFit/>
          </a:bodyPr>
          <a:lstStyle/>
          <a:p>
            <a:r>
              <a:rPr lang="en-US" sz="3600" dirty="0">
                <a:solidFill>
                  <a:schemeClr val="tx2"/>
                </a:solidFill>
              </a:rPr>
              <a:t>By 2010, the United States, with about 5% of the world’s population, was consuming 99% of the world’s hydrocodone (the narcotic in Vicodin), along with 80% of the oxycodone (in Percocet and OxyContin), and 65% of the </a:t>
            </a:r>
            <a:r>
              <a:rPr lang="en-US" sz="3600" dirty="0" err="1">
                <a:solidFill>
                  <a:schemeClr val="tx2"/>
                </a:solidFill>
              </a:rPr>
              <a:t>hydromorphone</a:t>
            </a:r>
            <a:r>
              <a:rPr lang="en-US" sz="3600" dirty="0">
                <a:solidFill>
                  <a:schemeClr val="tx2"/>
                </a:solidFill>
              </a:rPr>
              <a:t> (in </a:t>
            </a:r>
            <a:r>
              <a:rPr lang="en-US" sz="3600" dirty="0" err="1">
                <a:solidFill>
                  <a:schemeClr val="tx2"/>
                </a:solidFill>
              </a:rPr>
              <a:t>Dilaudid</a:t>
            </a:r>
            <a:r>
              <a:rPr lang="en-US" sz="3600" dirty="0">
                <a:solidFill>
                  <a:schemeClr val="tx2"/>
                </a:solidFill>
              </a:rPr>
              <a:t>).</a:t>
            </a:r>
          </a:p>
        </p:txBody>
      </p:sp>
    </p:spTree>
    <p:extLst>
      <p:ext uri="{BB962C8B-B14F-4D97-AF65-F5344CB8AC3E}">
        <p14:creationId xmlns:p14="http://schemas.microsoft.com/office/powerpoint/2010/main" val="1036022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20515"/>
            <a:ext cx="9067800" cy="5470250"/>
          </a:xfrm>
          <a:prstGeom prst="rect">
            <a:avLst/>
          </a:prstGeom>
        </p:spPr>
      </p:pic>
    </p:spTree>
    <p:extLst>
      <p:ext uri="{BB962C8B-B14F-4D97-AF65-F5344CB8AC3E}">
        <p14:creationId xmlns:p14="http://schemas.microsoft.com/office/powerpoint/2010/main" val="335399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304801"/>
            <a:ext cx="7524908" cy="4571999"/>
          </a:xfrm>
          <a:prstGeom prst="rect">
            <a:avLst/>
          </a:prstGeom>
        </p:spPr>
      </p:pic>
    </p:spTree>
    <p:extLst>
      <p:ext uri="{BB962C8B-B14F-4D97-AF65-F5344CB8AC3E}">
        <p14:creationId xmlns:p14="http://schemas.microsoft.com/office/powerpoint/2010/main" val="4000740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3581400"/>
            <a:ext cx="5038987" cy="25908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9200" y="228600"/>
            <a:ext cx="6553200" cy="3276600"/>
          </a:xfrm>
          <a:prstGeom prst="rect">
            <a:avLst/>
          </a:prstGeom>
        </p:spPr>
      </p:pic>
    </p:spTree>
    <p:extLst>
      <p:ext uri="{BB962C8B-B14F-4D97-AF65-F5344CB8AC3E}">
        <p14:creationId xmlns:p14="http://schemas.microsoft.com/office/powerpoint/2010/main" val="7006015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447800"/>
            <a:ext cx="7848600" cy="2308324"/>
          </a:xfrm>
          <a:prstGeom prst="rect">
            <a:avLst/>
          </a:prstGeom>
        </p:spPr>
        <p:txBody>
          <a:bodyPr wrap="square">
            <a:spAutoFit/>
          </a:bodyPr>
          <a:lstStyle/>
          <a:p>
            <a:r>
              <a:rPr lang="en-US" sz="3600" dirty="0">
                <a:solidFill>
                  <a:schemeClr val="tx2"/>
                </a:solidFill>
              </a:rPr>
              <a:t>"We know of no other medication routinely used for a nonfatal condition that kills patients so frequently.“ </a:t>
            </a:r>
          </a:p>
          <a:p>
            <a:pPr algn="r"/>
            <a:r>
              <a:rPr lang="en-US" sz="3600" dirty="0">
                <a:solidFill>
                  <a:schemeClr val="tx2"/>
                </a:solidFill>
              </a:rPr>
              <a:t>~ Dr. Thomas Friedan, CDC</a:t>
            </a:r>
          </a:p>
        </p:txBody>
      </p:sp>
    </p:spTree>
    <p:extLst>
      <p:ext uri="{BB962C8B-B14F-4D97-AF65-F5344CB8AC3E}">
        <p14:creationId xmlns:p14="http://schemas.microsoft.com/office/powerpoint/2010/main" val="1380074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Underlying the perfect storm</a:t>
            </a:r>
          </a:p>
        </p:txBody>
      </p:sp>
      <p:sp>
        <p:nvSpPr>
          <p:cNvPr id="3" name="Content Placeholder 2"/>
          <p:cNvSpPr>
            <a:spLocks noGrp="1"/>
          </p:cNvSpPr>
          <p:nvPr>
            <p:ph idx="1"/>
          </p:nvPr>
        </p:nvSpPr>
        <p:spPr>
          <a:xfrm>
            <a:off x="762000" y="315232"/>
            <a:ext cx="8229600" cy="563563"/>
          </a:xfrm>
        </p:spPr>
        <p:txBody>
          <a:bodyPr/>
          <a:lstStyle/>
          <a:p>
            <a:pPr marL="0" indent="0">
              <a:buNone/>
            </a:pPr>
            <a:r>
              <a:rPr lang="en-US" sz="8000" dirty="0"/>
              <a:t>		</a:t>
            </a:r>
          </a:p>
          <a:p>
            <a:pPr marL="0" indent="0">
              <a:buNone/>
            </a:pPr>
            <a:r>
              <a:rPr lang="en-US" sz="8000" dirty="0">
                <a:solidFill>
                  <a:schemeClr val="tx2"/>
                </a:solidFill>
              </a:rPr>
              <a:t>		Stigma</a:t>
            </a:r>
          </a:p>
        </p:txBody>
      </p:sp>
      <p:graphicFrame>
        <p:nvGraphicFramePr>
          <p:cNvPr id="6" name="Diagram 5"/>
          <p:cNvGraphicFramePr/>
          <p:nvPr>
            <p:extLst>
              <p:ext uri="{D42A27DB-BD31-4B8C-83A1-F6EECF244321}">
                <p14:modId xmlns:p14="http://schemas.microsoft.com/office/powerpoint/2010/main" val="1165835121"/>
              </p:ext>
            </p:extLst>
          </p:nvPr>
        </p:nvGraphicFramePr>
        <p:xfrm>
          <a:off x="1447800" y="3200400"/>
          <a:ext cx="5981125" cy="198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Equal 7"/>
          <p:cNvSpPr/>
          <p:nvPr/>
        </p:nvSpPr>
        <p:spPr>
          <a:xfrm>
            <a:off x="6248400" y="2209800"/>
            <a:ext cx="914400" cy="609600"/>
          </a:xfrm>
          <a:prstGeom prst="mathEqual">
            <a:avLst/>
          </a:prstGeom>
          <a:solidFill>
            <a:schemeClr val="tx2"/>
          </a:solidFill>
          <a:ln w="38100">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599311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a:t>Consider the human in bed 1</a:t>
            </a:r>
            <a:br>
              <a:rPr lang="en-US" dirty="0"/>
            </a:br>
            <a:endParaRPr lang="en-US" dirty="0"/>
          </a:p>
        </p:txBody>
      </p:sp>
      <p:sp>
        <p:nvSpPr>
          <p:cNvPr id="3" name="Content Placeholder 2"/>
          <p:cNvSpPr>
            <a:spLocks noGrp="1"/>
          </p:cNvSpPr>
          <p:nvPr>
            <p:ph idx="1"/>
          </p:nvPr>
        </p:nvSpPr>
        <p:spPr>
          <a:xfrm>
            <a:off x="457200" y="990600"/>
            <a:ext cx="8229600" cy="4525963"/>
          </a:xfrm>
        </p:spPr>
        <p:txBody>
          <a:bodyPr/>
          <a:lstStyle/>
          <a:p>
            <a:r>
              <a:rPr lang="en-US" sz="2000" dirty="0">
                <a:solidFill>
                  <a:schemeClr val="tx2"/>
                </a:solidFill>
              </a:rPr>
              <a:t>A 68 year old man is presenting to the emergency room of a large teaching hospital a few miles from here. </a:t>
            </a:r>
          </a:p>
          <a:p>
            <a:r>
              <a:rPr lang="en-US" sz="2000" dirty="0">
                <a:solidFill>
                  <a:schemeClr val="tx2"/>
                </a:solidFill>
              </a:rPr>
              <a:t>He has crushing sub-sternal chest pain that radiates down his left shoulder. </a:t>
            </a:r>
          </a:p>
          <a:p>
            <a:r>
              <a:rPr lang="en-US" sz="2000" dirty="0">
                <a:solidFill>
                  <a:schemeClr val="tx2"/>
                </a:solidFill>
              </a:rPr>
              <a:t>He’s sweating, having trouble breathing, and in significant distress.  </a:t>
            </a:r>
          </a:p>
          <a:p>
            <a:r>
              <a:rPr lang="en-US" sz="2000" dirty="0">
                <a:solidFill>
                  <a:schemeClr val="tx2"/>
                </a:solidFill>
              </a:rPr>
              <a:t>Within seconds, he’s diagnosed with an acute myocardial infarction (a heart attack). </a:t>
            </a:r>
          </a:p>
          <a:p>
            <a:r>
              <a:rPr lang="en-US" sz="2000" dirty="0">
                <a:solidFill>
                  <a:schemeClr val="tx2"/>
                </a:solidFill>
              </a:rPr>
              <a:t>In near real-time he’s given multiple FDA-approved medications that help alleviate his symptoms. </a:t>
            </a:r>
          </a:p>
          <a:p>
            <a:r>
              <a:rPr lang="en-US" sz="2000" dirty="0">
                <a:solidFill>
                  <a:schemeClr val="tx2"/>
                </a:solidFill>
              </a:rPr>
              <a:t>And of course, he’s visited at the bedside by a board-certified cardiologist. </a:t>
            </a:r>
          </a:p>
          <a:p>
            <a:r>
              <a:rPr lang="en-US" sz="2000" dirty="0">
                <a:solidFill>
                  <a:schemeClr val="tx2"/>
                </a:solidFill>
              </a:rPr>
              <a:t>He may have surgery or a procedure</a:t>
            </a:r>
          </a:p>
          <a:p>
            <a:r>
              <a:rPr lang="en-US" sz="2000" dirty="0">
                <a:solidFill>
                  <a:schemeClr val="tx2"/>
                </a:solidFill>
              </a:rPr>
              <a:t>He will be released into the care of a cardiologist already on the appropriate medications</a:t>
            </a:r>
          </a:p>
        </p:txBody>
      </p:sp>
    </p:spTree>
    <p:extLst>
      <p:ext uri="{BB962C8B-B14F-4D97-AF65-F5344CB8AC3E}">
        <p14:creationId xmlns:p14="http://schemas.microsoft.com/office/powerpoint/2010/main" val="36945735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228600"/>
            <a:ext cx="8915400" cy="1143000"/>
          </a:xfrm>
        </p:spPr>
        <p:txBody>
          <a:bodyPr>
            <a:normAutofit fontScale="90000"/>
          </a:bodyPr>
          <a:lstStyle/>
          <a:p>
            <a:r>
              <a:rPr lang="en-US" sz="3600" dirty="0"/>
              <a:t>Now consider the humans in Beds 2, 3, 4 </a:t>
            </a:r>
            <a:br>
              <a:rPr lang="en-US" dirty="0"/>
            </a:br>
            <a:endParaRPr lang="en-US" dirty="0"/>
          </a:p>
        </p:txBody>
      </p:sp>
      <p:sp>
        <p:nvSpPr>
          <p:cNvPr id="3" name="Content Placeholder 2"/>
          <p:cNvSpPr>
            <a:spLocks noGrp="1"/>
          </p:cNvSpPr>
          <p:nvPr>
            <p:ph idx="1"/>
          </p:nvPr>
        </p:nvSpPr>
        <p:spPr>
          <a:xfrm>
            <a:off x="457200" y="914400"/>
            <a:ext cx="8229600" cy="4525963"/>
          </a:xfrm>
        </p:spPr>
        <p:txBody>
          <a:bodyPr/>
          <a:lstStyle/>
          <a:p>
            <a:r>
              <a:rPr lang="en-US" sz="2400" dirty="0">
                <a:solidFill>
                  <a:schemeClr val="tx2"/>
                </a:solidFill>
              </a:rPr>
              <a:t>In Bed 2 there is a man with a severe abscess in his elbow from injection drug use. The doctor doesn’t want to give him pain medications because “he’s an addict”. </a:t>
            </a:r>
          </a:p>
          <a:p>
            <a:r>
              <a:rPr lang="en-US" sz="2400" dirty="0">
                <a:solidFill>
                  <a:schemeClr val="tx2"/>
                </a:solidFill>
              </a:rPr>
              <a:t>In Bed 3 there is a woman in severe opioid withdrawal that is vomiting and feels worse than she’s ever felt in their life.  She’s also pregnant and thinking about walking out of the ER before the staff realizes she’s pregnant and calls Children Services. </a:t>
            </a:r>
          </a:p>
          <a:p>
            <a:r>
              <a:rPr lang="en-US" sz="2400" dirty="0">
                <a:solidFill>
                  <a:schemeClr val="tx2"/>
                </a:solidFill>
              </a:rPr>
              <a:t>In Bed 4 there is a 22 year old who was found unresponsive due to an opioid overdose for the 4</a:t>
            </a:r>
            <a:r>
              <a:rPr lang="en-US" sz="2400" baseline="30000" dirty="0">
                <a:solidFill>
                  <a:schemeClr val="tx2"/>
                </a:solidFill>
              </a:rPr>
              <a:t>th</a:t>
            </a:r>
            <a:r>
              <a:rPr lang="en-US" sz="2400" dirty="0">
                <a:solidFill>
                  <a:schemeClr val="tx2"/>
                </a:solidFill>
              </a:rPr>
              <a:t> time this month.</a:t>
            </a:r>
          </a:p>
          <a:p>
            <a:endParaRPr lang="en-US" sz="2400" dirty="0"/>
          </a:p>
        </p:txBody>
      </p:sp>
    </p:spTree>
    <p:extLst>
      <p:ext uri="{BB962C8B-B14F-4D97-AF65-F5344CB8AC3E}">
        <p14:creationId xmlns:p14="http://schemas.microsoft.com/office/powerpoint/2010/main" val="1742790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Stigma is entrenched in medicine</a:t>
            </a:r>
          </a:p>
        </p:txBody>
      </p:sp>
      <p:sp>
        <p:nvSpPr>
          <p:cNvPr id="3" name="Content Placeholder 2"/>
          <p:cNvSpPr>
            <a:spLocks noGrp="1"/>
          </p:cNvSpPr>
          <p:nvPr>
            <p:ph idx="1"/>
          </p:nvPr>
        </p:nvSpPr>
        <p:spPr>
          <a:xfrm>
            <a:off x="228600" y="1417638"/>
            <a:ext cx="8229600" cy="4525963"/>
          </a:xfrm>
        </p:spPr>
        <p:txBody>
          <a:bodyPr/>
          <a:lstStyle/>
          <a:p>
            <a:r>
              <a:rPr lang="en-US" sz="2400" dirty="0">
                <a:solidFill>
                  <a:schemeClr val="tx2"/>
                </a:solidFill>
              </a:rPr>
              <a:t>None of them is likely to see a board-certified addiction medicine physician. </a:t>
            </a:r>
          </a:p>
          <a:p>
            <a:r>
              <a:rPr lang="en-US" sz="2400" dirty="0">
                <a:solidFill>
                  <a:schemeClr val="tx2"/>
                </a:solidFill>
              </a:rPr>
              <a:t>Odds are, there will be no fellows, no residents, and certainly no medical students</a:t>
            </a:r>
            <a:r>
              <a:rPr lang="en-US" dirty="0">
                <a:solidFill>
                  <a:schemeClr val="tx2"/>
                </a:solidFill>
              </a:rPr>
              <a:t>. </a:t>
            </a:r>
          </a:p>
          <a:p>
            <a:r>
              <a:rPr lang="en-US" sz="2400" dirty="0">
                <a:solidFill>
                  <a:schemeClr val="tx2"/>
                </a:solidFill>
              </a:rPr>
              <a:t>Why is this? </a:t>
            </a:r>
          </a:p>
          <a:p>
            <a:r>
              <a:rPr lang="en-US" sz="2400" dirty="0">
                <a:solidFill>
                  <a:schemeClr val="tx2"/>
                </a:solidFill>
              </a:rPr>
              <a:t>Why does the disease of the heart receive so much more attention than the disease of the mind?</a:t>
            </a:r>
          </a:p>
          <a:p>
            <a:r>
              <a:rPr lang="en-US" sz="2400" dirty="0">
                <a:solidFill>
                  <a:schemeClr val="tx2"/>
                </a:solidFill>
              </a:rPr>
              <a:t>Why don’t the medical students want to become addiction medicine physicians instead of cardiologists? </a:t>
            </a:r>
          </a:p>
          <a:p>
            <a:r>
              <a:rPr lang="en-US" sz="2400" dirty="0">
                <a:solidFill>
                  <a:schemeClr val="tx2"/>
                </a:solidFill>
              </a:rPr>
              <a:t>Is the heart that interesting?</a:t>
            </a:r>
          </a:p>
          <a:p>
            <a:endParaRPr lang="en-US" sz="2400" dirty="0"/>
          </a:p>
        </p:txBody>
      </p:sp>
    </p:spTree>
    <p:extLst>
      <p:ext uri="{BB962C8B-B14F-4D97-AF65-F5344CB8AC3E}">
        <p14:creationId xmlns:p14="http://schemas.microsoft.com/office/powerpoint/2010/main" val="32312125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a:t>Origins of stigmatization in medicine</a:t>
            </a:r>
          </a:p>
        </p:txBody>
      </p:sp>
      <p:sp>
        <p:nvSpPr>
          <p:cNvPr id="4" name="Content Placeholder 3"/>
          <p:cNvSpPr>
            <a:spLocks noGrp="1"/>
          </p:cNvSpPr>
          <p:nvPr>
            <p:ph idx="1"/>
          </p:nvPr>
        </p:nvSpPr>
        <p:spPr>
          <a:xfrm>
            <a:off x="457200" y="571500"/>
            <a:ext cx="8229600" cy="4525963"/>
          </a:xfrm>
        </p:spPr>
        <p:txBody>
          <a:bodyPr/>
          <a:lstStyle/>
          <a:p>
            <a:r>
              <a:rPr lang="en-US" sz="2400" dirty="0">
                <a:solidFill>
                  <a:schemeClr val="tx2"/>
                </a:solidFill>
              </a:rPr>
              <a:t>Until relatively recently, addiction care was provided in church basements, recreation centers, and asylums with little to no oversight</a:t>
            </a:r>
          </a:p>
          <a:p>
            <a:r>
              <a:rPr lang="en-US" sz="2400" dirty="0">
                <a:solidFill>
                  <a:schemeClr val="tx2"/>
                </a:solidFill>
              </a:rPr>
              <a:t>Viewed as outside the purview of physicians</a:t>
            </a:r>
            <a:endParaRPr lang="en-US" dirty="0">
              <a:solidFill>
                <a:schemeClr val="tx2"/>
              </a:solidFill>
            </a:endParaRPr>
          </a:p>
          <a:p>
            <a:r>
              <a:rPr lang="en-US" sz="2400" dirty="0">
                <a:solidFill>
                  <a:schemeClr val="tx2"/>
                </a:solidFill>
              </a:rPr>
              <a:t>1864: NY Opens “Inebriate Asylum”</a:t>
            </a:r>
          </a:p>
          <a:p>
            <a:r>
              <a:rPr lang="en-US" sz="2400" dirty="0">
                <a:solidFill>
                  <a:schemeClr val="tx2"/>
                </a:solidFill>
              </a:rPr>
              <a:t>1867: Chicago opens Martha Washington Home for “inebriate women”</a:t>
            </a:r>
          </a:p>
          <a:p>
            <a:r>
              <a:rPr lang="en-US" sz="2400" dirty="0">
                <a:solidFill>
                  <a:schemeClr val="tx2"/>
                </a:solidFill>
              </a:rPr>
              <a:t>1879: Dr. Leslie Keeley announces “</a:t>
            </a:r>
            <a:r>
              <a:rPr lang="en-US" sz="2400" dirty="0" err="1">
                <a:solidFill>
                  <a:schemeClr val="tx2"/>
                </a:solidFill>
              </a:rPr>
              <a:t>Drunkeness</a:t>
            </a:r>
            <a:r>
              <a:rPr lang="en-US" sz="2400" dirty="0">
                <a:solidFill>
                  <a:schemeClr val="tx2"/>
                </a:solidFill>
              </a:rPr>
              <a:t> is a disease and I can cure it”, opens 120 for-profit institutions giving sham injections of “gold”</a:t>
            </a:r>
          </a:p>
          <a:p>
            <a:r>
              <a:rPr lang="en-US" sz="2400" dirty="0">
                <a:solidFill>
                  <a:schemeClr val="tx2"/>
                </a:solidFill>
              </a:rPr>
              <a:t>1900s: expansion of “inebriate homes”, known as “drunk tanks”, “cells”, “jitter joints”.</a:t>
            </a:r>
          </a:p>
          <a:p>
            <a:r>
              <a:rPr lang="en-US" sz="2400" dirty="0">
                <a:solidFill>
                  <a:schemeClr val="tx2"/>
                </a:solidFill>
              </a:rPr>
              <a:t>1952: Ruth Fox establishes NYC Medical Society on Alcoholism, precursor to ASAM</a:t>
            </a:r>
          </a:p>
          <a:p>
            <a:endParaRPr lang="en-US" dirty="0"/>
          </a:p>
        </p:txBody>
      </p:sp>
    </p:spTree>
    <p:extLst>
      <p:ext uri="{BB962C8B-B14F-4D97-AF65-F5344CB8AC3E}">
        <p14:creationId xmlns:p14="http://schemas.microsoft.com/office/powerpoint/2010/main" val="34000448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990600"/>
            <a:ext cx="1295400" cy="64633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200" dirty="0"/>
              <a:t>Population</a:t>
            </a:r>
          </a:p>
          <a:p>
            <a:pPr algn="ctr"/>
            <a:r>
              <a:rPr lang="en-US" sz="1200" dirty="0"/>
              <a:t> with Untreated Pain</a:t>
            </a:r>
          </a:p>
        </p:txBody>
      </p:sp>
      <p:sp>
        <p:nvSpPr>
          <p:cNvPr id="27" name="TextBox 26"/>
          <p:cNvSpPr txBox="1"/>
          <p:nvPr/>
        </p:nvSpPr>
        <p:spPr>
          <a:xfrm>
            <a:off x="381000" y="2590800"/>
            <a:ext cx="1295400" cy="64633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200" dirty="0"/>
              <a:t>Population</a:t>
            </a:r>
          </a:p>
          <a:p>
            <a:pPr algn="ctr"/>
            <a:r>
              <a:rPr lang="en-US" sz="1200" dirty="0"/>
              <a:t> using Rx Opioids</a:t>
            </a:r>
          </a:p>
        </p:txBody>
      </p:sp>
      <p:sp>
        <p:nvSpPr>
          <p:cNvPr id="28" name="TextBox 27"/>
          <p:cNvSpPr txBox="1"/>
          <p:nvPr/>
        </p:nvSpPr>
        <p:spPr>
          <a:xfrm>
            <a:off x="2959444" y="1001322"/>
            <a:ext cx="1295400" cy="64633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200" dirty="0"/>
              <a:t>Population in Alternative Treatment</a:t>
            </a:r>
          </a:p>
        </p:txBody>
      </p:sp>
      <p:sp>
        <p:nvSpPr>
          <p:cNvPr id="29" name="TextBox 28"/>
          <p:cNvSpPr txBox="1"/>
          <p:nvPr/>
        </p:nvSpPr>
        <p:spPr>
          <a:xfrm>
            <a:off x="2971800" y="2584622"/>
            <a:ext cx="1295400" cy="64633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200" dirty="0"/>
              <a:t>Population</a:t>
            </a:r>
          </a:p>
          <a:p>
            <a:pPr algn="ctr"/>
            <a:r>
              <a:rPr lang="en-US" sz="1200" dirty="0"/>
              <a:t> Misusing Rx Opioids</a:t>
            </a:r>
          </a:p>
        </p:txBody>
      </p:sp>
      <p:sp>
        <p:nvSpPr>
          <p:cNvPr id="30" name="TextBox 29"/>
          <p:cNvSpPr txBox="1"/>
          <p:nvPr/>
        </p:nvSpPr>
        <p:spPr>
          <a:xfrm>
            <a:off x="5552303" y="2615514"/>
            <a:ext cx="1295400" cy="64633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200" dirty="0"/>
              <a:t>Population</a:t>
            </a:r>
          </a:p>
          <a:p>
            <a:pPr algn="ctr"/>
            <a:r>
              <a:rPr lang="en-US" sz="1200" dirty="0"/>
              <a:t> Misusing Non-Rx Opioids</a:t>
            </a:r>
          </a:p>
        </p:txBody>
      </p:sp>
      <p:sp>
        <p:nvSpPr>
          <p:cNvPr id="31" name="TextBox 30"/>
          <p:cNvSpPr txBox="1"/>
          <p:nvPr/>
        </p:nvSpPr>
        <p:spPr>
          <a:xfrm>
            <a:off x="2971800" y="4178644"/>
            <a:ext cx="1295400" cy="64633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200" dirty="0"/>
              <a:t>Population engaged</a:t>
            </a:r>
          </a:p>
          <a:p>
            <a:pPr algn="ctr"/>
            <a:r>
              <a:rPr lang="en-US" sz="1200" dirty="0"/>
              <a:t> in Treatment</a:t>
            </a:r>
          </a:p>
        </p:txBody>
      </p:sp>
      <p:sp>
        <p:nvSpPr>
          <p:cNvPr id="32" name="TextBox 31"/>
          <p:cNvSpPr txBox="1"/>
          <p:nvPr/>
        </p:nvSpPr>
        <p:spPr>
          <a:xfrm>
            <a:off x="5552303" y="4178644"/>
            <a:ext cx="1295400" cy="64633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200" dirty="0"/>
              <a:t>Population</a:t>
            </a:r>
          </a:p>
          <a:p>
            <a:pPr algn="ctr"/>
            <a:r>
              <a:rPr lang="en-US" sz="1200" dirty="0"/>
              <a:t> in</a:t>
            </a:r>
          </a:p>
          <a:p>
            <a:pPr algn="ctr"/>
            <a:r>
              <a:rPr lang="en-US" sz="1200" dirty="0"/>
              <a:t>Recovery</a:t>
            </a:r>
          </a:p>
        </p:txBody>
      </p:sp>
      <p:sp>
        <p:nvSpPr>
          <p:cNvPr id="33" name="TextBox 32"/>
          <p:cNvSpPr txBox="1"/>
          <p:nvPr/>
        </p:nvSpPr>
        <p:spPr>
          <a:xfrm>
            <a:off x="7696200" y="3538491"/>
            <a:ext cx="1295400" cy="64633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200" dirty="0"/>
              <a:t>Population</a:t>
            </a:r>
          </a:p>
          <a:p>
            <a:pPr algn="ctr"/>
            <a:r>
              <a:rPr lang="en-US" sz="1200" dirty="0"/>
              <a:t>Dying From Opioid </a:t>
            </a:r>
            <a:r>
              <a:rPr lang="en-US" sz="1200" dirty="0" err="1"/>
              <a:t>Ovedose</a:t>
            </a:r>
            <a:endParaRPr lang="en-US" sz="1200" dirty="0"/>
          </a:p>
        </p:txBody>
      </p:sp>
      <p:cxnSp>
        <p:nvCxnSpPr>
          <p:cNvPr id="35" name="Straight Arrow Connector 34"/>
          <p:cNvCxnSpPr>
            <a:endCxn id="28" idx="1"/>
          </p:cNvCxnSpPr>
          <p:nvPr/>
        </p:nvCxnSpPr>
        <p:spPr>
          <a:xfrm flipV="1">
            <a:off x="1664044" y="1324488"/>
            <a:ext cx="1295400" cy="1"/>
          </a:xfrm>
          <a:prstGeom prst="straightConnector1">
            <a:avLst/>
          </a:prstGeom>
          <a:ln w="50800">
            <a:tailEnd type="triangle"/>
          </a:ln>
        </p:spPr>
        <p:style>
          <a:lnRef idx="2">
            <a:schemeClr val="accent5"/>
          </a:lnRef>
          <a:fillRef idx="0">
            <a:schemeClr val="accent5"/>
          </a:fillRef>
          <a:effectRef idx="1">
            <a:schemeClr val="accent5"/>
          </a:effectRef>
          <a:fontRef idx="minor">
            <a:schemeClr val="tx1"/>
          </a:fontRef>
        </p:style>
      </p:cxnSp>
      <p:cxnSp>
        <p:nvCxnSpPr>
          <p:cNvPr id="36" name="Straight Arrow Connector 35"/>
          <p:cNvCxnSpPr/>
          <p:nvPr/>
        </p:nvCxnSpPr>
        <p:spPr>
          <a:xfrm>
            <a:off x="1676400" y="2907786"/>
            <a:ext cx="1295400" cy="1"/>
          </a:xfrm>
          <a:prstGeom prst="straightConnector1">
            <a:avLst/>
          </a:prstGeom>
          <a:ln w="50800">
            <a:tailEnd type="triangle"/>
          </a:ln>
        </p:spPr>
        <p:style>
          <a:lnRef idx="2">
            <a:schemeClr val="accent5"/>
          </a:lnRef>
          <a:fillRef idx="0">
            <a:schemeClr val="accent5"/>
          </a:fillRef>
          <a:effectRef idx="1">
            <a:schemeClr val="accent5"/>
          </a:effectRef>
          <a:fontRef idx="minor">
            <a:schemeClr val="tx1"/>
          </a:fontRef>
        </p:style>
      </p:cxnSp>
      <p:cxnSp>
        <p:nvCxnSpPr>
          <p:cNvPr id="37" name="Straight Arrow Connector 36"/>
          <p:cNvCxnSpPr/>
          <p:nvPr/>
        </p:nvCxnSpPr>
        <p:spPr>
          <a:xfrm>
            <a:off x="4267200" y="2907786"/>
            <a:ext cx="1295400" cy="1"/>
          </a:xfrm>
          <a:prstGeom prst="straightConnector1">
            <a:avLst/>
          </a:prstGeom>
          <a:ln w="50800">
            <a:tailEnd type="triangle"/>
          </a:ln>
        </p:spPr>
        <p:style>
          <a:lnRef idx="2">
            <a:schemeClr val="accent5"/>
          </a:lnRef>
          <a:fillRef idx="0">
            <a:schemeClr val="accent5"/>
          </a:fillRef>
          <a:effectRef idx="1">
            <a:schemeClr val="accent5"/>
          </a:effectRef>
          <a:fontRef idx="minor">
            <a:schemeClr val="tx1"/>
          </a:fontRef>
        </p:style>
      </p:cxnSp>
      <p:cxnSp>
        <p:nvCxnSpPr>
          <p:cNvPr id="38" name="Straight Arrow Connector 37"/>
          <p:cNvCxnSpPr/>
          <p:nvPr/>
        </p:nvCxnSpPr>
        <p:spPr>
          <a:xfrm>
            <a:off x="4254844" y="4501808"/>
            <a:ext cx="1295400" cy="1"/>
          </a:xfrm>
          <a:prstGeom prst="straightConnector1">
            <a:avLst/>
          </a:prstGeom>
          <a:ln w="50800">
            <a:tailEnd type="triangle"/>
          </a:ln>
        </p:spPr>
        <p:style>
          <a:lnRef idx="2">
            <a:schemeClr val="accent5"/>
          </a:lnRef>
          <a:fillRef idx="0">
            <a:schemeClr val="accent5"/>
          </a:fillRef>
          <a:effectRef idx="1">
            <a:schemeClr val="accent5"/>
          </a:effectRef>
          <a:fontRef idx="minor">
            <a:schemeClr val="tx1"/>
          </a:fontRef>
        </p:style>
      </p:cxnSp>
      <p:cxnSp>
        <p:nvCxnSpPr>
          <p:cNvPr id="39" name="Straight Arrow Connector 38"/>
          <p:cNvCxnSpPr/>
          <p:nvPr/>
        </p:nvCxnSpPr>
        <p:spPr>
          <a:xfrm>
            <a:off x="3619500" y="3243309"/>
            <a:ext cx="0" cy="947691"/>
          </a:xfrm>
          <a:prstGeom prst="straightConnector1">
            <a:avLst/>
          </a:prstGeom>
          <a:ln w="50800">
            <a:tailEnd type="triangle"/>
          </a:ln>
        </p:spPr>
        <p:style>
          <a:lnRef idx="2">
            <a:schemeClr val="accent5"/>
          </a:lnRef>
          <a:fillRef idx="0">
            <a:schemeClr val="accent5"/>
          </a:fillRef>
          <a:effectRef idx="1">
            <a:schemeClr val="accent5"/>
          </a:effectRef>
          <a:fontRef idx="minor">
            <a:schemeClr val="tx1"/>
          </a:fontRef>
        </p:style>
      </p:cxnSp>
      <p:cxnSp>
        <p:nvCxnSpPr>
          <p:cNvPr id="43" name="Straight Arrow Connector 42"/>
          <p:cNvCxnSpPr/>
          <p:nvPr/>
        </p:nvCxnSpPr>
        <p:spPr>
          <a:xfrm>
            <a:off x="4267200" y="3200059"/>
            <a:ext cx="3429000" cy="655419"/>
          </a:xfrm>
          <a:prstGeom prst="straightConnector1">
            <a:avLst/>
          </a:prstGeom>
          <a:ln w="50800">
            <a:tailEnd type="triangle"/>
          </a:ln>
        </p:spPr>
        <p:style>
          <a:lnRef idx="2">
            <a:schemeClr val="accent5"/>
          </a:lnRef>
          <a:fillRef idx="0">
            <a:schemeClr val="accent5"/>
          </a:fillRef>
          <a:effectRef idx="1">
            <a:schemeClr val="accent5"/>
          </a:effectRef>
          <a:fontRef idx="minor">
            <a:schemeClr val="tx1"/>
          </a:fontRef>
        </p:style>
      </p:cxnSp>
      <p:cxnSp>
        <p:nvCxnSpPr>
          <p:cNvPr id="48" name="Straight Arrow Connector 47"/>
          <p:cNvCxnSpPr/>
          <p:nvPr/>
        </p:nvCxnSpPr>
        <p:spPr>
          <a:xfrm>
            <a:off x="6837406" y="2870714"/>
            <a:ext cx="858794" cy="683403"/>
          </a:xfrm>
          <a:prstGeom prst="straightConnector1">
            <a:avLst/>
          </a:prstGeom>
          <a:ln w="50800">
            <a:tailEnd type="triangle"/>
          </a:ln>
        </p:spPr>
        <p:style>
          <a:lnRef idx="2">
            <a:schemeClr val="accent5"/>
          </a:lnRef>
          <a:fillRef idx="0">
            <a:schemeClr val="accent5"/>
          </a:fillRef>
          <a:effectRef idx="1">
            <a:schemeClr val="accent5"/>
          </a:effectRef>
          <a:fontRef idx="minor">
            <a:schemeClr val="tx1"/>
          </a:fontRef>
        </p:style>
      </p:cxnSp>
      <p:cxnSp>
        <p:nvCxnSpPr>
          <p:cNvPr id="50" name="Straight Arrow Connector 49"/>
          <p:cNvCxnSpPr/>
          <p:nvPr/>
        </p:nvCxnSpPr>
        <p:spPr>
          <a:xfrm>
            <a:off x="1676400" y="1503833"/>
            <a:ext cx="3886200" cy="1111681"/>
          </a:xfrm>
          <a:prstGeom prst="straightConnector1">
            <a:avLst/>
          </a:prstGeom>
          <a:ln w="50800">
            <a:tailEnd type="triangle"/>
          </a:ln>
        </p:spPr>
        <p:style>
          <a:lnRef idx="2">
            <a:schemeClr val="accent5"/>
          </a:lnRef>
          <a:fillRef idx="0">
            <a:schemeClr val="accent5"/>
          </a:fillRef>
          <a:effectRef idx="1">
            <a:schemeClr val="accent5"/>
          </a:effectRef>
          <a:fontRef idx="minor">
            <a:schemeClr val="tx1"/>
          </a:fontRef>
        </p:style>
      </p:cxnSp>
      <p:cxnSp>
        <p:nvCxnSpPr>
          <p:cNvPr id="52" name="Straight Arrow Connector 51"/>
          <p:cNvCxnSpPr/>
          <p:nvPr/>
        </p:nvCxnSpPr>
        <p:spPr>
          <a:xfrm>
            <a:off x="1031789" y="1647653"/>
            <a:ext cx="0" cy="947691"/>
          </a:xfrm>
          <a:prstGeom prst="straightConnector1">
            <a:avLst/>
          </a:prstGeom>
          <a:ln w="50800">
            <a:tailEnd type="triangle"/>
          </a:ln>
        </p:spPr>
        <p:style>
          <a:lnRef idx="2">
            <a:schemeClr val="accent5"/>
          </a:lnRef>
          <a:fillRef idx="0">
            <a:schemeClr val="accent5"/>
          </a:fillRef>
          <a:effectRef idx="1">
            <a:schemeClr val="accent5"/>
          </a:effectRef>
          <a:fontRef idx="minor">
            <a:schemeClr val="tx1"/>
          </a:fontRef>
        </p:style>
      </p:cxnSp>
      <p:cxnSp>
        <p:nvCxnSpPr>
          <p:cNvPr id="53" name="Straight Arrow Connector 52"/>
          <p:cNvCxnSpPr/>
          <p:nvPr/>
        </p:nvCxnSpPr>
        <p:spPr>
          <a:xfrm flipV="1">
            <a:off x="1664044" y="1335037"/>
            <a:ext cx="1295400" cy="1"/>
          </a:xfrm>
          <a:prstGeom prst="straightConnector1">
            <a:avLst/>
          </a:prstGeom>
          <a:ln w="12700">
            <a:tailEnd type="triangle"/>
          </a:ln>
        </p:spPr>
        <p:style>
          <a:lnRef idx="2">
            <a:schemeClr val="accent5"/>
          </a:lnRef>
          <a:fillRef idx="0">
            <a:schemeClr val="accent5"/>
          </a:fillRef>
          <a:effectRef idx="1">
            <a:schemeClr val="accent5"/>
          </a:effectRef>
          <a:fontRef idx="minor">
            <a:schemeClr val="tx1"/>
          </a:fontRef>
        </p:style>
      </p:cxnSp>
      <p:cxnSp>
        <p:nvCxnSpPr>
          <p:cNvPr id="54" name="Straight Arrow Connector 53"/>
          <p:cNvCxnSpPr/>
          <p:nvPr/>
        </p:nvCxnSpPr>
        <p:spPr>
          <a:xfrm>
            <a:off x="1066800" y="1647653"/>
            <a:ext cx="0" cy="947691"/>
          </a:xfrm>
          <a:prstGeom prst="straightConnector1">
            <a:avLst/>
          </a:prstGeom>
          <a:ln w="25400">
            <a:tailEnd type="triangle"/>
          </a:ln>
        </p:spPr>
        <p:style>
          <a:lnRef idx="2">
            <a:schemeClr val="accent5"/>
          </a:lnRef>
          <a:fillRef idx="0">
            <a:schemeClr val="accent5"/>
          </a:fillRef>
          <a:effectRef idx="1">
            <a:schemeClr val="accent5"/>
          </a:effectRef>
          <a:fontRef idx="minor">
            <a:schemeClr val="tx1"/>
          </a:fontRef>
        </p:style>
      </p:cxnSp>
      <p:cxnSp>
        <p:nvCxnSpPr>
          <p:cNvPr id="55" name="Straight Arrow Connector 54"/>
          <p:cNvCxnSpPr/>
          <p:nvPr/>
        </p:nvCxnSpPr>
        <p:spPr>
          <a:xfrm>
            <a:off x="3607144" y="3212415"/>
            <a:ext cx="0" cy="947691"/>
          </a:xfrm>
          <a:prstGeom prst="straightConnector1">
            <a:avLst/>
          </a:prstGeom>
          <a:ln w="12700">
            <a:tailEnd type="triangle"/>
          </a:ln>
        </p:spPr>
        <p:style>
          <a:lnRef idx="2">
            <a:schemeClr val="accent5"/>
          </a:lnRef>
          <a:fillRef idx="0">
            <a:schemeClr val="accent5"/>
          </a:fillRef>
          <a:effectRef idx="1">
            <a:schemeClr val="accent5"/>
          </a:effectRef>
          <a:fontRef idx="minor">
            <a:schemeClr val="tx1"/>
          </a:fontRef>
        </p:style>
      </p:cxnSp>
      <p:cxnSp>
        <p:nvCxnSpPr>
          <p:cNvPr id="56" name="Straight Arrow Connector 55"/>
          <p:cNvCxnSpPr/>
          <p:nvPr/>
        </p:nvCxnSpPr>
        <p:spPr>
          <a:xfrm>
            <a:off x="4311994" y="4501806"/>
            <a:ext cx="1295400" cy="1"/>
          </a:xfrm>
          <a:prstGeom prst="straightConnector1">
            <a:avLst/>
          </a:prstGeom>
          <a:ln w="12700">
            <a:tailEnd type="triangle"/>
          </a:ln>
        </p:spPr>
        <p:style>
          <a:lnRef idx="2">
            <a:schemeClr val="accent5"/>
          </a:lnRef>
          <a:fillRef idx="0">
            <a:schemeClr val="accent5"/>
          </a:fillRef>
          <a:effectRef idx="1">
            <a:schemeClr val="accent5"/>
          </a:effectRef>
          <a:fontRef idx="minor">
            <a:schemeClr val="tx1"/>
          </a:fontRef>
        </p:style>
      </p:cxnSp>
      <p:cxnSp>
        <p:nvCxnSpPr>
          <p:cNvPr id="57" name="Straight Arrow Connector 56"/>
          <p:cNvCxnSpPr/>
          <p:nvPr/>
        </p:nvCxnSpPr>
        <p:spPr>
          <a:xfrm flipH="1">
            <a:off x="4157019" y="3261844"/>
            <a:ext cx="1405582" cy="929156"/>
          </a:xfrm>
          <a:prstGeom prst="straightConnector1">
            <a:avLst/>
          </a:prstGeom>
          <a:ln w="50800">
            <a:tailEnd type="triangle"/>
          </a:ln>
        </p:spPr>
        <p:style>
          <a:lnRef idx="2">
            <a:schemeClr val="accent5"/>
          </a:lnRef>
          <a:fillRef idx="0">
            <a:schemeClr val="accent5"/>
          </a:fillRef>
          <a:effectRef idx="1">
            <a:schemeClr val="accent5"/>
          </a:effectRef>
          <a:fontRef idx="minor">
            <a:schemeClr val="tx1"/>
          </a:fontRef>
        </p:style>
      </p:cxnSp>
      <p:cxnSp>
        <p:nvCxnSpPr>
          <p:cNvPr id="60" name="Straight Arrow Connector 59"/>
          <p:cNvCxnSpPr/>
          <p:nvPr/>
        </p:nvCxnSpPr>
        <p:spPr>
          <a:xfrm flipH="1">
            <a:off x="4201812" y="3249486"/>
            <a:ext cx="1405582" cy="929156"/>
          </a:xfrm>
          <a:prstGeom prst="straightConnector1">
            <a:avLst/>
          </a:prstGeom>
          <a:ln w="12700">
            <a:tailEnd type="triangle"/>
          </a:ln>
        </p:spPr>
        <p:style>
          <a:lnRef idx="2">
            <a:schemeClr val="accent5"/>
          </a:lnRef>
          <a:fillRef idx="0">
            <a:schemeClr val="accent5"/>
          </a:fillRef>
          <a:effectRef idx="1">
            <a:schemeClr val="accent5"/>
          </a:effectRef>
          <a:fontRef idx="minor">
            <a:schemeClr val="tx1"/>
          </a:fontRef>
        </p:style>
      </p:cxnSp>
      <p:cxnSp>
        <p:nvCxnSpPr>
          <p:cNvPr id="61" name="Straight Arrow Connector 60"/>
          <p:cNvCxnSpPr/>
          <p:nvPr/>
        </p:nvCxnSpPr>
        <p:spPr>
          <a:xfrm>
            <a:off x="1682579" y="1516188"/>
            <a:ext cx="3886200" cy="1111681"/>
          </a:xfrm>
          <a:prstGeom prst="straightConnector1">
            <a:avLst/>
          </a:prstGeom>
          <a:ln w="152400">
            <a:tailEnd type="triangle"/>
          </a:ln>
        </p:spPr>
        <p:style>
          <a:lnRef idx="2">
            <a:schemeClr val="accent5"/>
          </a:lnRef>
          <a:fillRef idx="0">
            <a:schemeClr val="accent5"/>
          </a:fillRef>
          <a:effectRef idx="1">
            <a:schemeClr val="accent5"/>
          </a:effectRef>
          <a:fontRef idx="minor">
            <a:schemeClr val="tx1"/>
          </a:fontRef>
        </p:style>
      </p:cxnSp>
      <p:cxnSp>
        <p:nvCxnSpPr>
          <p:cNvPr id="62" name="Straight Arrow Connector 61"/>
          <p:cNvCxnSpPr/>
          <p:nvPr/>
        </p:nvCxnSpPr>
        <p:spPr>
          <a:xfrm>
            <a:off x="4282232" y="3226407"/>
            <a:ext cx="3429000" cy="655419"/>
          </a:xfrm>
          <a:prstGeom prst="straightConnector1">
            <a:avLst/>
          </a:prstGeom>
          <a:ln w="152400">
            <a:tailEnd type="triangle"/>
          </a:ln>
        </p:spPr>
        <p:style>
          <a:lnRef idx="2">
            <a:schemeClr val="accent5"/>
          </a:lnRef>
          <a:fillRef idx="0">
            <a:schemeClr val="accent5"/>
          </a:fillRef>
          <a:effectRef idx="1">
            <a:schemeClr val="accent5"/>
          </a:effectRef>
          <a:fontRef idx="minor">
            <a:schemeClr val="tx1"/>
          </a:fontRef>
        </p:style>
      </p:cxnSp>
      <p:cxnSp>
        <p:nvCxnSpPr>
          <p:cNvPr id="63" name="Straight Arrow Connector 62"/>
          <p:cNvCxnSpPr/>
          <p:nvPr/>
        </p:nvCxnSpPr>
        <p:spPr>
          <a:xfrm>
            <a:off x="6858000" y="2907786"/>
            <a:ext cx="858794" cy="683403"/>
          </a:xfrm>
          <a:prstGeom prst="straightConnector1">
            <a:avLst/>
          </a:prstGeom>
          <a:ln w="152400">
            <a:tailEnd type="triangle"/>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158024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5"/>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5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52"/>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39"/>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57"/>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6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38"/>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5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50"/>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6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43"/>
                                        </p:tgtEl>
                                        <p:attrNameLst>
                                          <p:attrName>style.visibility</p:attrName>
                                        </p:attrNameLst>
                                      </p:cBhvr>
                                      <p:to>
                                        <p:strVal val="hidden"/>
                                      </p:to>
                                    </p:set>
                                  </p:childTnLst>
                                </p:cTn>
                              </p:par>
                              <p:par>
                                <p:cTn id="43" presetID="1" presetClass="entr" presetSubtype="0" fill="hold" nodeType="withEffect">
                                  <p:stCondLst>
                                    <p:cond delay="0"/>
                                  </p:stCondLst>
                                  <p:childTnLst>
                                    <p:set>
                                      <p:cBhvr>
                                        <p:cTn id="44" dur="1" fill="hold">
                                          <p:stCondLst>
                                            <p:cond delay="0"/>
                                          </p:stCondLst>
                                        </p:cTn>
                                        <p:tgtEl>
                                          <p:spTgt spid="6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nodeType="clickEffect">
                                  <p:stCondLst>
                                    <p:cond delay="0"/>
                                  </p:stCondLst>
                                  <p:childTnLst>
                                    <p:set>
                                      <p:cBhvr>
                                        <p:cTn id="48" dur="1" fill="hold">
                                          <p:stCondLst>
                                            <p:cond delay="0"/>
                                          </p:stCondLst>
                                        </p:cTn>
                                        <p:tgtEl>
                                          <p:spTgt spid="48"/>
                                        </p:tgtEl>
                                        <p:attrNameLst>
                                          <p:attrName>style.visibility</p:attrName>
                                        </p:attrNameLst>
                                      </p:cBhvr>
                                      <p:to>
                                        <p:strVal val="hidden"/>
                                      </p:to>
                                    </p:set>
                                  </p:childTnLst>
                                </p:cTn>
                              </p:par>
                              <p:par>
                                <p:cTn id="49" presetID="1" presetClass="entr" presetSubtype="0" fill="hold" nodeType="withEffect">
                                  <p:stCondLst>
                                    <p:cond delay="0"/>
                                  </p:stCondLst>
                                  <p:childTnLst>
                                    <p:set>
                                      <p:cBhvr>
                                        <p:cTn id="50"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4294967295"/>
            <p:extLst/>
          </p:nvPr>
        </p:nvGraphicFramePr>
        <p:xfrm>
          <a:off x="76200" y="1066800"/>
          <a:ext cx="87630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914400" y="6248400"/>
            <a:ext cx="6248400" cy="553998"/>
          </a:xfrm>
          <a:prstGeom prst="rect">
            <a:avLst/>
          </a:prstGeom>
          <a:noFill/>
        </p:spPr>
        <p:txBody>
          <a:bodyPr wrap="square" rtlCol="0">
            <a:spAutoFit/>
          </a:bodyPr>
          <a:lstStyle/>
          <a:p>
            <a:r>
              <a:rPr lang="en-US" sz="1000" dirty="0">
                <a:cs typeface="Times New Roman" panose="02020603050405020304" pitchFamily="18" charset="0"/>
              </a:rPr>
              <a:t>Source: Michigan Resident Death Files (2004-2013)			</a:t>
            </a:r>
          </a:p>
          <a:p>
            <a:r>
              <a:rPr lang="en-US" sz="1000" dirty="0">
                <a:cs typeface="Times New Roman" panose="02020603050405020304" pitchFamily="18" charset="0"/>
              </a:rPr>
              <a:t>*Source: Ingham County Medical Examiner Records 2014 – 2019</a:t>
            </a:r>
          </a:p>
          <a:p>
            <a:r>
              <a:rPr lang="en-US" sz="1000" dirty="0">
                <a:cs typeface="Times New Roman" panose="02020603050405020304" pitchFamily="18" charset="0"/>
              </a:rPr>
              <a:t>† Data is current as of 1/6/2020.</a:t>
            </a:r>
          </a:p>
        </p:txBody>
      </p:sp>
    </p:spTree>
    <p:extLst>
      <p:ext uri="{BB962C8B-B14F-4D97-AF65-F5344CB8AC3E}">
        <p14:creationId xmlns:p14="http://schemas.microsoft.com/office/powerpoint/2010/main" val="34284798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4294967295"/>
            <p:extLst/>
          </p:nvPr>
        </p:nvGraphicFramePr>
        <p:xfrm>
          <a:off x="304800" y="838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762000" y="6248400"/>
            <a:ext cx="7391400" cy="400110"/>
          </a:xfrm>
          <a:prstGeom prst="rect">
            <a:avLst/>
          </a:prstGeom>
          <a:noFill/>
        </p:spPr>
        <p:txBody>
          <a:bodyPr wrap="square" rtlCol="0">
            <a:spAutoFit/>
          </a:bodyPr>
          <a:lstStyle/>
          <a:p>
            <a:r>
              <a:rPr lang="en-US" sz="1000" dirty="0"/>
              <a:t>Source: Ingham County Medical Examiner Records 2019</a:t>
            </a:r>
          </a:p>
          <a:p>
            <a:r>
              <a:rPr lang="en-US" sz="1000" dirty="0"/>
              <a:t> *Data is current as of 1/6/2020</a:t>
            </a:r>
            <a:endParaRPr lang="en-US" dirty="0"/>
          </a:p>
        </p:txBody>
      </p:sp>
    </p:spTree>
    <p:extLst>
      <p:ext uri="{BB962C8B-B14F-4D97-AF65-F5344CB8AC3E}">
        <p14:creationId xmlns:p14="http://schemas.microsoft.com/office/powerpoint/2010/main" val="40680516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4294967295"/>
            <p:extLst/>
          </p:nvPr>
        </p:nvGraphicFramePr>
        <p:xfrm>
          <a:off x="457200" y="838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762000" y="6248400"/>
            <a:ext cx="7391400" cy="400110"/>
          </a:xfrm>
          <a:prstGeom prst="rect">
            <a:avLst/>
          </a:prstGeom>
          <a:noFill/>
        </p:spPr>
        <p:txBody>
          <a:bodyPr wrap="square" rtlCol="0">
            <a:spAutoFit/>
          </a:bodyPr>
          <a:lstStyle/>
          <a:p>
            <a:r>
              <a:rPr lang="en-US" sz="1000" dirty="0"/>
              <a:t>Source: Ingham County Medical Examiner Records 2019</a:t>
            </a:r>
          </a:p>
          <a:p>
            <a:r>
              <a:rPr lang="en-US" sz="1000" dirty="0"/>
              <a:t> *Data is current as of 1/6/2020</a:t>
            </a:r>
            <a:endParaRPr lang="en-US" dirty="0"/>
          </a:p>
        </p:txBody>
      </p:sp>
    </p:spTree>
    <p:extLst>
      <p:ext uri="{BB962C8B-B14F-4D97-AF65-F5344CB8AC3E}">
        <p14:creationId xmlns:p14="http://schemas.microsoft.com/office/powerpoint/2010/main" val="2970082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Let’s Put That in Perspective</a:t>
            </a:r>
          </a:p>
        </p:txBody>
      </p:sp>
      <p:graphicFrame>
        <p:nvGraphicFramePr>
          <p:cNvPr id="11" name="Chart 10"/>
          <p:cNvGraphicFramePr/>
          <p:nvPr>
            <p:extLst>
              <p:ext uri="{D42A27DB-BD31-4B8C-83A1-F6EECF244321}">
                <p14:modId xmlns:p14="http://schemas.microsoft.com/office/powerpoint/2010/main" val="3802081743"/>
              </p:ext>
            </p:extLst>
          </p:nvPr>
        </p:nvGraphicFramePr>
        <p:xfrm>
          <a:off x="838200" y="1356989"/>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rot="16200000">
            <a:off x="5014645" y="4041021"/>
            <a:ext cx="564741" cy="230832"/>
          </a:xfrm>
          <a:prstGeom prst="rect">
            <a:avLst/>
          </a:prstGeom>
          <a:noFill/>
        </p:spPr>
        <p:txBody>
          <a:bodyPr wrap="square" rtlCol="0">
            <a:spAutoFit/>
          </a:bodyPr>
          <a:lstStyle/>
          <a:p>
            <a:r>
              <a:rPr lang="en-US" sz="900" dirty="0">
                <a:solidFill>
                  <a:schemeClr val="bg1"/>
                </a:solidFill>
              </a:rPr>
              <a:t>Total</a:t>
            </a:r>
          </a:p>
        </p:txBody>
      </p:sp>
      <p:sp>
        <p:nvSpPr>
          <p:cNvPr id="13" name="TextBox 12"/>
          <p:cNvSpPr txBox="1"/>
          <p:nvPr/>
        </p:nvSpPr>
        <p:spPr>
          <a:xfrm rot="16200000">
            <a:off x="5064255" y="3785831"/>
            <a:ext cx="1075122" cy="230832"/>
          </a:xfrm>
          <a:prstGeom prst="rect">
            <a:avLst/>
          </a:prstGeom>
          <a:noFill/>
        </p:spPr>
        <p:txBody>
          <a:bodyPr wrap="square" rtlCol="0">
            <a:spAutoFit/>
          </a:bodyPr>
          <a:lstStyle/>
          <a:p>
            <a:r>
              <a:rPr lang="en-US" sz="900" dirty="0">
                <a:solidFill>
                  <a:schemeClr val="bg1"/>
                </a:solidFill>
              </a:rPr>
              <a:t>Opioid related</a:t>
            </a:r>
          </a:p>
        </p:txBody>
      </p:sp>
    </p:spTree>
    <p:extLst>
      <p:ext uri="{BB962C8B-B14F-4D97-AF65-F5344CB8AC3E}">
        <p14:creationId xmlns:p14="http://schemas.microsoft.com/office/powerpoint/2010/main" val="21209019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4294967295"/>
            <p:extLst/>
          </p:nvPr>
        </p:nvGraphicFramePr>
        <p:xfrm>
          <a:off x="457200" y="838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762000" y="6248400"/>
            <a:ext cx="7391400" cy="400110"/>
          </a:xfrm>
          <a:prstGeom prst="rect">
            <a:avLst/>
          </a:prstGeom>
          <a:noFill/>
        </p:spPr>
        <p:txBody>
          <a:bodyPr wrap="square" rtlCol="0">
            <a:spAutoFit/>
          </a:bodyPr>
          <a:lstStyle/>
          <a:p>
            <a:r>
              <a:rPr lang="en-US" sz="1000" dirty="0"/>
              <a:t>Source: Ingham County Medical Examiner Records 2019</a:t>
            </a:r>
          </a:p>
          <a:p>
            <a:r>
              <a:rPr lang="en-US" sz="1000" dirty="0"/>
              <a:t> *Data is current as of 1/6/2020</a:t>
            </a:r>
            <a:endParaRPr lang="en-US" dirty="0"/>
          </a:p>
        </p:txBody>
      </p:sp>
    </p:spTree>
    <p:extLst>
      <p:ext uri="{BB962C8B-B14F-4D97-AF65-F5344CB8AC3E}">
        <p14:creationId xmlns:p14="http://schemas.microsoft.com/office/powerpoint/2010/main" val="20506719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38600" y="914400"/>
            <a:ext cx="3955774" cy="1077218"/>
          </a:xfrm>
          <a:prstGeom prst="rect">
            <a:avLst/>
          </a:prstGeom>
          <a:noFill/>
        </p:spPr>
        <p:txBody>
          <a:bodyPr wrap="square" rtlCol="0">
            <a:spAutoFit/>
          </a:bodyPr>
          <a:lstStyle/>
          <a:p>
            <a:pPr algn="ctr">
              <a:spcBef>
                <a:spcPts val="600"/>
              </a:spcBef>
            </a:pPr>
            <a:r>
              <a:rPr lang="en-US" b="1" dirty="0" err="1">
                <a:solidFill>
                  <a:schemeClr val="tx1">
                    <a:alpha val="85000"/>
                  </a:schemeClr>
                </a:solidFill>
                <a:effectLst>
                  <a:outerShdw blurRad="50800" dist="50800" dir="5400000" algn="ctr" rotWithShape="0">
                    <a:srgbClr val="000000">
                      <a:alpha val="17000"/>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Carfentanil</a:t>
            </a:r>
            <a:r>
              <a:rPr lang="en-US" b="1" dirty="0">
                <a:solidFill>
                  <a:schemeClr val="tx1">
                    <a:alpha val="85000"/>
                  </a:schemeClr>
                </a:solidFill>
                <a:effectLst>
                  <a:outerShdw blurRad="50800" dist="50800" dir="5400000" algn="ctr" rotWithShape="0">
                    <a:srgbClr val="000000">
                      <a:alpha val="17000"/>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in an amount equivalent</a:t>
            </a:r>
          </a:p>
          <a:p>
            <a:pPr algn="ctr">
              <a:spcBef>
                <a:spcPts val="600"/>
              </a:spcBef>
            </a:pPr>
            <a:r>
              <a:rPr lang="en-US" b="1" dirty="0">
                <a:solidFill>
                  <a:schemeClr val="tx1">
                    <a:alpha val="85000"/>
                  </a:schemeClr>
                </a:solidFill>
                <a:effectLst>
                  <a:outerShdw blurRad="50800" dist="50800" dir="5400000" algn="ctr" rotWithShape="0">
                    <a:srgbClr val="000000">
                      <a:alpha val="17000"/>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to one grain of salt is enough</a:t>
            </a:r>
          </a:p>
          <a:p>
            <a:pPr algn="ctr">
              <a:spcBef>
                <a:spcPts val="600"/>
              </a:spcBef>
            </a:pPr>
            <a:r>
              <a:rPr lang="en-US" b="1" dirty="0">
                <a:solidFill>
                  <a:schemeClr val="tx1">
                    <a:alpha val="85000"/>
                  </a:schemeClr>
                </a:solidFill>
                <a:effectLst>
                  <a:outerShdw blurRad="50800" dist="50800" dir="5400000" algn="ctr" rotWithShape="0">
                    <a:srgbClr val="000000">
                      <a:alpha val="17000"/>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to kill a human being</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48080" y="2209800"/>
            <a:ext cx="4270514" cy="349567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826" y="685800"/>
            <a:ext cx="2743200" cy="5019675"/>
          </a:xfrm>
          <a:prstGeom prst="rect">
            <a:avLst/>
          </a:prstGeom>
        </p:spPr>
      </p:pic>
    </p:spTree>
    <p:extLst>
      <p:ext uri="{BB962C8B-B14F-4D97-AF65-F5344CB8AC3E}">
        <p14:creationId xmlns:p14="http://schemas.microsoft.com/office/powerpoint/2010/main" val="37220483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4294967295"/>
            <p:extLst>
              <p:ext uri="{D42A27DB-BD31-4B8C-83A1-F6EECF244321}">
                <p14:modId xmlns:p14="http://schemas.microsoft.com/office/powerpoint/2010/main" val="3395747075"/>
              </p:ext>
            </p:extLst>
          </p:nvPr>
        </p:nvGraphicFramePr>
        <p:xfrm>
          <a:off x="381000" y="838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762000" y="6248400"/>
            <a:ext cx="7391400" cy="830997"/>
          </a:xfrm>
          <a:prstGeom prst="rect">
            <a:avLst/>
          </a:prstGeom>
          <a:noFill/>
        </p:spPr>
        <p:txBody>
          <a:bodyPr wrap="square" rtlCol="0">
            <a:spAutoFit/>
          </a:bodyPr>
          <a:lstStyle/>
          <a:p>
            <a:r>
              <a:rPr lang="en-US" sz="1000" dirty="0"/>
              <a:t>Source: Ingham County Medical Examiner Records 2019</a:t>
            </a:r>
          </a:p>
          <a:p>
            <a:r>
              <a:rPr lang="en-US" sz="1000" dirty="0"/>
              <a:t> *Data is current as of 3/19/2019</a:t>
            </a:r>
          </a:p>
          <a:p>
            <a:endParaRPr lang="en-US" sz="1000" dirty="0"/>
          </a:p>
          <a:p>
            <a:endParaRPr lang="en-US" dirty="0"/>
          </a:p>
        </p:txBody>
      </p:sp>
    </p:spTree>
    <p:extLst>
      <p:ext uri="{BB962C8B-B14F-4D97-AF65-F5344CB8AC3E}">
        <p14:creationId xmlns:p14="http://schemas.microsoft.com/office/powerpoint/2010/main" val="42202683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p:cNvGraphicFramePr/>
          <p:nvPr>
            <p:extLst/>
          </p:nvPr>
        </p:nvGraphicFramePr>
        <p:xfrm>
          <a:off x="0" y="838200"/>
          <a:ext cx="8889124" cy="441960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762000" y="6248400"/>
            <a:ext cx="7391400" cy="984885"/>
          </a:xfrm>
          <a:prstGeom prst="rect">
            <a:avLst/>
          </a:prstGeom>
          <a:noFill/>
        </p:spPr>
        <p:txBody>
          <a:bodyPr wrap="square" rtlCol="0">
            <a:spAutoFit/>
          </a:bodyPr>
          <a:lstStyle/>
          <a:p>
            <a:r>
              <a:rPr lang="en-US" sz="1000" dirty="0"/>
              <a:t>Source: City of Lansing Fire Department/EMS </a:t>
            </a:r>
          </a:p>
          <a:p>
            <a:r>
              <a:rPr lang="en-US" sz="1000" dirty="0"/>
              <a:t> *Data is current as of 3/19/2019 </a:t>
            </a:r>
          </a:p>
          <a:p>
            <a:endParaRPr lang="en-US" sz="1000" dirty="0"/>
          </a:p>
          <a:p>
            <a:endParaRPr lang="en-US" sz="1000" dirty="0"/>
          </a:p>
          <a:p>
            <a:endParaRPr lang="en-US" dirty="0"/>
          </a:p>
        </p:txBody>
      </p:sp>
    </p:spTree>
    <p:extLst>
      <p:ext uri="{BB962C8B-B14F-4D97-AF65-F5344CB8AC3E}">
        <p14:creationId xmlns:p14="http://schemas.microsoft.com/office/powerpoint/2010/main" val="34075438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4294967295"/>
            <p:extLst/>
          </p:nvPr>
        </p:nvGraphicFramePr>
        <p:xfrm>
          <a:off x="457200" y="6858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1905000" y="6324600"/>
            <a:ext cx="5105400" cy="400110"/>
          </a:xfrm>
          <a:prstGeom prst="rect">
            <a:avLst/>
          </a:prstGeom>
        </p:spPr>
        <p:txBody>
          <a:bodyPr wrap="square">
            <a:spAutoFit/>
          </a:bodyPr>
          <a:lstStyle/>
          <a:p>
            <a:r>
              <a:rPr lang="en-US" sz="1000" dirty="0"/>
              <a:t>Source: City of Lansing Fire Department/EMS </a:t>
            </a:r>
          </a:p>
          <a:p>
            <a:r>
              <a:rPr lang="en-US" sz="1000" dirty="0">
                <a:latin typeface="+mj-lt"/>
              </a:rPr>
              <a:t>*Data is current as of 1/6/2020 </a:t>
            </a:r>
            <a:r>
              <a:rPr lang="en-US" sz="1000" dirty="0">
                <a:solidFill>
                  <a:srgbClr val="000000"/>
                </a:solidFill>
                <a:latin typeface="+mj-lt"/>
              </a:rPr>
              <a:t>	</a:t>
            </a:r>
          </a:p>
        </p:txBody>
      </p:sp>
    </p:spTree>
    <p:extLst>
      <p:ext uri="{BB962C8B-B14F-4D97-AF65-F5344CB8AC3E}">
        <p14:creationId xmlns:p14="http://schemas.microsoft.com/office/powerpoint/2010/main" val="1183398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4294967295"/>
            <p:extLst/>
          </p:nvPr>
        </p:nvGraphicFramePr>
        <p:xfrm>
          <a:off x="304800" y="838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762000" y="6248400"/>
            <a:ext cx="7391400" cy="553998"/>
          </a:xfrm>
          <a:prstGeom prst="rect">
            <a:avLst/>
          </a:prstGeom>
          <a:noFill/>
        </p:spPr>
        <p:txBody>
          <a:bodyPr wrap="square" rtlCol="0">
            <a:spAutoFit/>
          </a:bodyPr>
          <a:lstStyle/>
          <a:p>
            <a:r>
              <a:rPr lang="en-US" sz="1000" dirty="0"/>
              <a:t>Source: City of Lansing Fire Department/EMS, </a:t>
            </a:r>
          </a:p>
          <a:p>
            <a:r>
              <a:rPr lang="en-US" sz="1000" dirty="0"/>
              <a:t> *Data is current as of 1/6/2020</a:t>
            </a:r>
          </a:p>
          <a:p>
            <a:r>
              <a:rPr lang="en-US" sz="1000" dirty="0"/>
              <a:t>**NI= not identified</a:t>
            </a:r>
            <a:endParaRPr lang="en-US" dirty="0"/>
          </a:p>
        </p:txBody>
      </p:sp>
    </p:spTree>
    <p:extLst>
      <p:ext uri="{BB962C8B-B14F-4D97-AF65-F5344CB8AC3E}">
        <p14:creationId xmlns:p14="http://schemas.microsoft.com/office/powerpoint/2010/main" val="42061407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4294967295"/>
            <p:extLst/>
          </p:nvPr>
        </p:nvGraphicFramePr>
        <p:xfrm>
          <a:off x="457200" y="9144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762000" y="6248400"/>
            <a:ext cx="7391400" cy="553998"/>
          </a:xfrm>
          <a:prstGeom prst="rect">
            <a:avLst/>
          </a:prstGeom>
          <a:noFill/>
        </p:spPr>
        <p:txBody>
          <a:bodyPr wrap="square" rtlCol="0">
            <a:spAutoFit/>
          </a:bodyPr>
          <a:lstStyle/>
          <a:p>
            <a:r>
              <a:rPr lang="en-US" sz="1000" dirty="0"/>
              <a:t>Source: City of Lansing Fire Department/EMS, </a:t>
            </a:r>
          </a:p>
          <a:p>
            <a:r>
              <a:rPr lang="en-US" sz="1000" dirty="0"/>
              <a:t> *Data is current as of 1/6/2020</a:t>
            </a:r>
          </a:p>
          <a:p>
            <a:r>
              <a:rPr lang="en-US" sz="1000" dirty="0"/>
              <a:t>**NI= not identified</a:t>
            </a:r>
            <a:endParaRPr lang="en-US" dirty="0"/>
          </a:p>
        </p:txBody>
      </p:sp>
    </p:spTree>
    <p:extLst>
      <p:ext uri="{BB962C8B-B14F-4D97-AF65-F5344CB8AC3E}">
        <p14:creationId xmlns:p14="http://schemas.microsoft.com/office/powerpoint/2010/main" val="5586219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4294967295"/>
            <p:extLst/>
          </p:nvPr>
        </p:nvGraphicFramePr>
        <p:xfrm>
          <a:off x="533400" y="7620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762000" y="6248400"/>
            <a:ext cx="7391400" cy="400110"/>
          </a:xfrm>
          <a:prstGeom prst="rect">
            <a:avLst/>
          </a:prstGeom>
          <a:noFill/>
        </p:spPr>
        <p:txBody>
          <a:bodyPr wrap="square" rtlCol="0">
            <a:spAutoFit/>
          </a:bodyPr>
          <a:lstStyle/>
          <a:p>
            <a:r>
              <a:rPr lang="en-US" sz="1000" dirty="0"/>
              <a:t>Source: City of Lansing Fire Department/EMS, </a:t>
            </a:r>
          </a:p>
          <a:p>
            <a:r>
              <a:rPr lang="en-US" sz="1000" dirty="0"/>
              <a:t> *Data is current as of 1/6/2020 </a:t>
            </a:r>
          </a:p>
        </p:txBody>
      </p:sp>
    </p:spTree>
    <p:extLst>
      <p:ext uri="{BB962C8B-B14F-4D97-AF65-F5344CB8AC3E}">
        <p14:creationId xmlns:p14="http://schemas.microsoft.com/office/powerpoint/2010/main" val="17918739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66700"/>
            <a:ext cx="8686800" cy="1143000"/>
          </a:xfrm>
        </p:spPr>
        <p:txBody>
          <a:bodyPr>
            <a:normAutofit/>
          </a:bodyPr>
          <a:lstStyle/>
          <a:p>
            <a:r>
              <a:rPr lang="en-US" sz="3000" dirty="0"/>
              <a:t>Michigan 10-bill Package Became Law in 2018</a:t>
            </a:r>
          </a:p>
        </p:txBody>
      </p:sp>
      <p:sp>
        <p:nvSpPr>
          <p:cNvPr id="3" name="Content Placeholder 2"/>
          <p:cNvSpPr>
            <a:spLocks noGrp="1"/>
          </p:cNvSpPr>
          <p:nvPr>
            <p:ph sz="half" idx="1"/>
          </p:nvPr>
        </p:nvSpPr>
        <p:spPr>
          <a:xfrm>
            <a:off x="152400" y="838200"/>
            <a:ext cx="8871857" cy="4525963"/>
          </a:xfrm>
        </p:spPr>
        <p:txBody>
          <a:bodyPr/>
          <a:lstStyle/>
          <a:p>
            <a:r>
              <a:rPr lang="en-US" sz="2300" dirty="0">
                <a:solidFill>
                  <a:schemeClr val="tx2"/>
                </a:solidFill>
              </a:rPr>
              <a:t>PA 246 Informed consent with minors</a:t>
            </a:r>
          </a:p>
          <a:p>
            <a:r>
              <a:rPr lang="en-US" sz="2300" dirty="0">
                <a:solidFill>
                  <a:schemeClr val="tx2"/>
                </a:solidFill>
              </a:rPr>
              <a:t>PA 247 Provider relationship with patient</a:t>
            </a:r>
          </a:p>
          <a:p>
            <a:r>
              <a:rPr lang="en-US" sz="2300" dirty="0">
                <a:solidFill>
                  <a:schemeClr val="tx2"/>
                </a:solidFill>
              </a:rPr>
              <a:t>PA 248 MAPS requirement</a:t>
            </a:r>
          </a:p>
          <a:p>
            <a:r>
              <a:rPr lang="en-US" sz="2300" dirty="0">
                <a:solidFill>
                  <a:schemeClr val="tx2"/>
                </a:solidFill>
              </a:rPr>
              <a:t>PA 249 Corrects any conflicts in statute</a:t>
            </a:r>
          </a:p>
          <a:p>
            <a:r>
              <a:rPr lang="en-US" sz="2300" dirty="0">
                <a:solidFill>
                  <a:schemeClr val="tx2"/>
                </a:solidFill>
              </a:rPr>
              <a:t>PA 250 Provider treating overdose must provide SUD info</a:t>
            </a:r>
          </a:p>
          <a:p>
            <a:r>
              <a:rPr lang="en-US" sz="2300" dirty="0">
                <a:solidFill>
                  <a:schemeClr val="tx2"/>
                </a:solidFill>
              </a:rPr>
              <a:t>PA 251 Limits first time Rx to 7 days, pharmacy may fill in increments</a:t>
            </a:r>
          </a:p>
          <a:p>
            <a:r>
              <a:rPr lang="en-US" sz="2300" dirty="0">
                <a:solidFill>
                  <a:schemeClr val="tx2"/>
                </a:solidFill>
              </a:rPr>
              <a:t>PA 252 Veterinary dispensing added to MAPS</a:t>
            </a:r>
          </a:p>
          <a:p>
            <a:r>
              <a:rPr lang="en-US" sz="2300" dirty="0">
                <a:solidFill>
                  <a:schemeClr val="tx2"/>
                </a:solidFill>
              </a:rPr>
              <a:t>PA 253 Medicaid coverage of opioid abuse treatment</a:t>
            </a:r>
            <a:br>
              <a:rPr lang="en-US" sz="2300" dirty="0">
                <a:solidFill>
                  <a:schemeClr val="tx2"/>
                </a:solidFill>
              </a:rPr>
            </a:br>
            <a:r>
              <a:rPr lang="en-US" sz="2300" dirty="0">
                <a:solidFill>
                  <a:schemeClr val="tx2"/>
                </a:solidFill>
              </a:rPr>
              <a:t>PA 254 MDHHS to develop and make recommendations to MDE for pupil instruction</a:t>
            </a:r>
          </a:p>
          <a:p>
            <a:r>
              <a:rPr lang="en-US" sz="2300" dirty="0">
                <a:solidFill>
                  <a:schemeClr val="tx2"/>
                </a:solidFill>
              </a:rPr>
              <a:t>PA 255 Incorporating dangers of Rx opioid abuse into public education</a:t>
            </a:r>
          </a:p>
          <a:p>
            <a:pPr marL="0" indent="0">
              <a:buNone/>
            </a:pPr>
            <a:endParaRPr lang="en-US" dirty="0"/>
          </a:p>
        </p:txBody>
      </p:sp>
    </p:spTree>
    <p:extLst>
      <p:ext uri="{BB962C8B-B14F-4D97-AF65-F5344CB8AC3E}">
        <p14:creationId xmlns:p14="http://schemas.microsoft.com/office/powerpoint/2010/main" val="1174044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3">
                                            <p:txEl>
                                              <p:pRg st="1" end="1"/>
                                            </p:txEl>
                                          </p:spTgt>
                                        </p:tgtEl>
                                      </p:cBhvr>
                                    </p:animEffect>
                                    <p:set>
                                      <p:cBhvr>
                                        <p:cTn id="10" dur="1" fill="hold">
                                          <p:stCondLst>
                                            <p:cond delay="499"/>
                                          </p:stCondLst>
                                        </p:cTn>
                                        <p:tgtEl>
                                          <p:spTgt spid="3">
                                            <p:txEl>
                                              <p:pRg st="1" end="1"/>
                                            </p:txEl>
                                          </p:spTgt>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3">
                                            <p:txEl>
                                              <p:pRg st="2" end="2"/>
                                            </p:txEl>
                                          </p:spTgt>
                                        </p:tgtEl>
                                      </p:cBhvr>
                                    </p:animEffect>
                                    <p:set>
                                      <p:cBhvr>
                                        <p:cTn id="13" dur="1" fill="hold">
                                          <p:stCondLst>
                                            <p:cond delay="499"/>
                                          </p:stCondLst>
                                        </p:cTn>
                                        <p:tgtEl>
                                          <p:spTgt spid="3">
                                            <p:txEl>
                                              <p:pRg st="2" end="2"/>
                                            </p:txEl>
                                          </p:spTgt>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3">
                                            <p:txEl>
                                              <p:pRg st="3" end="3"/>
                                            </p:txEl>
                                          </p:spTgt>
                                        </p:tgtEl>
                                      </p:cBhvr>
                                    </p:animEffect>
                                    <p:set>
                                      <p:cBhvr>
                                        <p:cTn id="16" dur="1" fill="hold">
                                          <p:stCondLst>
                                            <p:cond delay="499"/>
                                          </p:stCondLst>
                                        </p:cTn>
                                        <p:tgtEl>
                                          <p:spTgt spid="3">
                                            <p:txEl>
                                              <p:pRg st="3" end="3"/>
                                            </p:txEl>
                                          </p:spTgt>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3">
                                            <p:txEl>
                                              <p:pRg st="4" end="4"/>
                                            </p:txEl>
                                          </p:spTgt>
                                        </p:tgtEl>
                                      </p:cBhvr>
                                    </p:animEffect>
                                    <p:set>
                                      <p:cBhvr>
                                        <p:cTn id="19" dur="1" fill="hold">
                                          <p:stCondLst>
                                            <p:cond delay="499"/>
                                          </p:stCondLst>
                                        </p:cTn>
                                        <p:tgtEl>
                                          <p:spTgt spid="3">
                                            <p:txEl>
                                              <p:pRg st="4" end="4"/>
                                            </p:txEl>
                                          </p:spTgt>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3">
                                            <p:txEl>
                                              <p:pRg st="5" end="5"/>
                                            </p:txEl>
                                          </p:spTgt>
                                        </p:tgtEl>
                                      </p:cBhvr>
                                    </p:animEffect>
                                    <p:set>
                                      <p:cBhvr>
                                        <p:cTn id="22" dur="1" fill="hold">
                                          <p:stCondLst>
                                            <p:cond delay="499"/>
                                          </p:stCondLst>
                                        </p:cTn>
                                        <p:tgtEl>
                                          <p:spTgt spid="3">
                                            <p:txEl>
                                              <p:pRg st="5" end="5"/>
                                            </p:txEl>
                                          </p:spTgt>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3">
                                            <p:txEl>
                                              <p:pRg st="6" end="6"/>
                                            </p:txEl>
                                          </p:spTgt>
                                        </p:tgtEl>
                                      </p:cBhvr>
                                    </p:animEffect>
                                    <p:set>
                                      <p:cBhvr>
                                        <p:cTn id="25" dur="1" fill="hold">
                                          <p:stCondLst>
                                            <p:cond delay="499"/>
                                          </p:stCondLst>
                                        </p:cTn>
                                        <p:tgtEl>
                                          <p:spTgt spid="3">
                                            <p:txEl>
                                              <p:pRg st="6" end="6"/>
                                            </p:txEl>
                                          </p:spTgt>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3">
                                            <p:txEl>
                                              <p:pRg st="7" end="7"/>
                                            </p:txEl>
                                          </p:spTgt>
                                        </p:tgtEl>
                                      </p:cBhvr>
                                    </p:animEffect>
                                    <p:set>
                                      <p:cBhvr>
                                        <p:cTn id="28" dur="1" fill="hold">
                                          <p:stCondLst>
                                            <p:cond delay="499"/>
                                          </p:stCondLst>
                                        </p:cTn>
                                        <p:tgtEl>
                                          <p:spTgt spid="3">
                                            <p:txEl>
                                              <p:pRg st="7" end="7"/>
                                            </p:txEl>
                                          </p:spTgt>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3">
                                            <p:txEl>
                                              <p:pRg st="8" end="8"/>
                                            </p:txEl>
                                          </p:spTgt>
                                        </p:tgtEl>
                                      </p:cBhvr>
                                    </p:animEffect>
                                    <p:set>
                                      <p:cBhvr>
                                        <p:cTn id="31" dur="1" fill="hold">
                                          <p:stCondLst>
                                            <p:cond delay="499"/>
                                          </p:stCondLst>
                                        </p:cTn>
                                        <p:tgtEl>
                                          <p:spTgt spid="3">
                                            <p:txEl>
                                              <p:pRg st="8" end="8"/>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 Health Equity Lens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9174881">
            <a:off x="1234171" y="1860989"/>
            <a:ext cx="4787109" cy="2518217"/>
          </a:xfrm>
        </p:spPr>
      </p:pic>
      <p:sp>
        <p:nvSpPr>
          <p:cNvPr id="6" name="TextBox 5"/>
          <p:cNvSpPr txBox="1"/>
          <p:nvPr/>
        </p:nvSpPr>
        <p:spPr>
          <a:xfrm rot="20376232">
            <a:off x="4489037" y="2574878"/>
            <a:ext cx="1779482" cy="307777"/>
          </a:xfrm>
          <a:prstGeom prst="rect">
            <a:avLst/>
          </a:prstGeom>
          <a:noFill/>
        </p:spPr>
        <p:txBody>
          <a:bodyPr wrap="square" rtlCol="0">
            <a:spAutoFit/>
          </a:bodyPr>
          <a:lstStyle/>
          <a:p>
            <a:r>
              <a:rPr lang="en-US" sz="1400" dirty="0">
                <a:solidFill>
                  <a:schemeClr val="bg1"/>
                </a:solidFill>
              </a:rPr>
              <a:t>Health Equity</a:t>
            </a:r>
          </a:p>
        </p:txBody>
      </p:sp>
      <p:sp>
        <p:nvSpPr>
          <p:cNvPr id="7" name="TextBox 6"/>
          <p:cNvSpPr txBox="1"/>
          <p:nvPr/>
        </p:nvSpPr>
        <p:spPr>
          <a:xfrm>
            <a:off x="1600201" y="3352800"/>
            <a:ext cx="2514600" cy="923330"/>
          </a:xfrm>
          <a:prstGeom prst="rect">
            <a:avLst/>
          </a:prstGeom>
          <a:noFill/>
        </p:spPr>
        <p:txBody>
          <a:bodyPr wrap="square" rtlCol="0">
            <a:spAutoFit/>
          </a:bodyPr>
          <a:lstStyle/>
          <a:p>
            <a:pPr marL="285750" indent="-285750">
              <a:buFont typeface="Arial" panose="020B0604020202020204" pitchFamily="34" charset="0"/>
              <a:buChar char="•"/>
            </a:pPr>
            <a:r>
              <a:rPr lang="en-US" dirty="0"/>
              <a:t>White</a:t>
            </a:r>
          </a:p>
          <a:p>
            <a:pPr marL="285750" indent="-285750">
              <a:buFont typeface="Arial" panose="020B0604020202020204" pitchFamily="34" charset="0"/>
              <a:buChar char="•"/>
            </a:pPr>
            <a:r>
              <a:rPr lang="en-US" dirty="0"/>
              <a:t>Men</a:t>
            </a:r>
          </a:p>
          <a:p>
            <a:pPr marL="285750" indent="-285750">
              <a:buFont typeface="Arial" panose="020B0604020202020204" pitchFamily="34" charset="0"/>
              <a:buChar char="•"/>
            </a:pPr>
            <a:r>
              <a:rPr lang="en-US" dirty="0"/>
              <a:t>Age 25-34</a:t>
            </a:r>
          </a:p>
        </p:txBody>
      </p:sp>
      <p:sp>
        <p:nvSpPr>
          <p:cNvPr id="11" name="&quot;No&quot; Symbol 10"/>
          <p:cNvSpPr/>
          <p:nvPr/>
        </p:nvSpPr>
        <p:spPr>
          <a:xfrm rot="16666149">
            <a:off x="1026473" y="2518637"/>
            <a:ext cx="2686489" cy="2667000"/>
          </a:xfrm>
          <a:prstGeom prst="noSmoking">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5" name="Group 14"/>
          <p:cNvGrpSpPr/>
          <p:nvPr/>
        </p:nvGrpSpPr>
        <p:grpSpPr>
          <a:xfrm>
            <a:off x="295290" y="274638"/>
            <a:ext cx="8553419" cy="4499452"/>
            <a:chOff x="456967" y="7242792"/>
            <a:chExt cx="8553419" cy="4499452"/>
          </a:xfrm>
        </p:grpSpPr>
        <p:pic>
          <p:nvPicPr>
            <p:cNvPr id="12"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174881">
              <a:off x="456967" y="7242792"/>
              <a:ext cx="8553419" cy="4499452"/>
            </a:xfrm>
            <a:prstGeom prst="rect">
              <a:avLst/>
            </a:prstGeom>
          </p:spPr>
        </p:pic>
        <p:sp>
          <p:nvSpPr>
            <p:cNvPr id="13" name="TextBox 12"/>
            <p:cNvSpPr txBox="1"/>
            <p:nvPr/>
          </p:nvSpPr>
          <p:spPr>
            <a:xfrm rot="20376232">
              <a:off x="6177497" y="8721693"/>
              <a:ext cx="2747914" cy="461665"/>
            </a:xfrm>
            <a:prstGeom prst="rect">
              <a:avLst/>
            </a:prstGeom>
            <a:noFill/>
          </p:spPr>
          <p:txBody>
            <a:bodyPr wrap="square" rtlCol="0">
              <a:spAutoFit/>
            </a:bodyPr>
            <a:lstStyle/>
            <a:p>
              <a:r>
                <a:rPr lang="en-US" sz="2400" dirty="0">
                  <a:solidFill>
                    <a:schemeClr val="bg1"/>
                  </a:solidFill>
                </a:rPr>
                <a:t>Health Equity</a:t>
              </a:r>
            </a:p>
          </p:txBody>
        </p:sp>
      </p:grpSp>
      <p:sp>
        <p:nvSpPr>
          <p:cNvPr id="3" name="TextBox 2"/>
          <p:cNvSpPr txBox="1"/>
          <p:nvPr/>
        </p:nvSpPr>
        <p:spPr>
          <a:xfrm>
            <a:off x="866875" y="3352800"/>
            <a:ext cx="3334787"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chemeClr val="tx2"/>
                </a:solidFill>
              </a:rPr>
              <a:t>Harry </a:t>
            </a:r>
            <a:r>
              <a:rPr lang="en-US" sz="2400" dirty="0" err="1">
                <a:solidFill>
                  <a:schemeClr val="tx2"/>
                </a:solidFill>
              </a:rPr>
              <a:t>Anslinger</a:t>
            </a:r>
            <a:endParaRPr lang="en-US" sz="2400" dirty="0">
              <a:solidFill>
                <a:schemeClr val="tx2"/>
              </a:solidFill>
            </a:endParaRPr>
          </a:p>
          <a:p>
            <a:pPr marL="342900" indent="-342900">
              <a:buFont typeface="Arial" panose="020B0604020202020204" pitchFamily="34" charset="0"/>
              <a:buChar char="•"/>
            </a:pPr>
            <a:r>
              <a:rPr lang="en-US" sz="2400" dirty="0">
                <a:solidFill>
                  <a:schemeClr val="tx2"/>
                </a:solidFill>
              </a:rPr>
              <a:t>The New Jim Crow</a:t>
            </a:r>
          </a:p>
        </p:txBody>
      </p:sp>
    </p:spTree>
    <p:extLst>
      <p:ext uri="{BB962C8B-B14F-4D97-AF65-F5344CB8AC3E}">
        <p14:creationId xmlns:p14="http://schemas.microsoft.com/office/powerpoint/2010/main" val="3667586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500" fill="hold"/>
                                        <p:tgtEl>
                                          <p:spTgt spid="4"/>
                                        </p:tgtEl>
                                        <p:attrNameLst>
                                          <p:attrName>ppt_w</p:attrName>
                                        </p:attrNameLst>
                                      </p:cBhvr>
                                      <p:tavLst>
                                        <p:tav tm="0">
                                          <p:val>
                                            <p:fltVal val="0"/>
                                          </p:val>
                                        </p:tav>
                                        <p:tav tm="100000">
                                          <p:val>
                                            <p:strVal val="#ppt_w"/>
                                          </p:val>
                                        </p:tav>
                                      </p:tavLst>
                                    </p:anim>
                                    <p:anim calcmode="lin" valueType="num">
                                      <p:cBhvr>
                                        <p:cTn id="8" dur="1500" fill="hold"/>
                                        <p:tgtEl>
                                          <p:spTgt spid="4"/>
                                        </p:tgtEl>
                                        <p:attrNameLst>
                                          <p:attrName>ppt_h</p:attrName>
                                        </p:attrNameLst>
                                      </p:cBhvr>
                                      <p:tavLst>
                                        <p:tav tm="0">
                                          <p:val>
                                            <p:fltVal val="0"/>
                                          </p:val>
                                        </p:tav>
                                        <p:tav tm="100000">
                                          <p:val>
                                            <p:strVal val="#ppt_h"/>
                                          </p:val>
                                        </p:tav>
                                      </p:tavLst>
                                    </p:anim>
                                    <p:animEffect transition="in" filter="fade">
                                      <p:cBhvr>
                                        <p:cTn id="9" dur="1500"/>
                                        <p:tgtEl>
                                          <p:spTgt spid="4"/>
                                        </p:tgtEl>
                                      </p:cBhvr>
                                    </p:animEffect>
                                  </p:childTnLst>
                                </p:cTn>
                              </p:par>
                              <p:par>
                                <p:cTn id="10" presetID="16" presetClass="entr" presetSubtype="21"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1"/>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7"/>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4"/>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6"/>
                                        </p:tgtEl>
                                        <p:attrNameLst>
                                          <p:attrName>style.visibility</p:attrName>
                                        </p:attrNameLst>
                                      </p:cBhvr>
                                      <p:to>
                                        <p:strVal val="hidden"/>
                                      </p:to>
                                    </p:set>
                                  </p:childTnLst>
                                </p:cTn>
                              </p:par>
                              <p:par>
                                <p:cTn id="35" presetID="31"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1000" fill="hold"/>
                                        <p:tgtEl>
                                          <p:spTgt spid="15"/>
                                        </p:tgtEl>
                                        <p:attrNameLst>
                                          <p:attrName>ppt_w</p:attrName>
                                        </p:attrNameLst>
                                      </p:cBhvr>
                                      <p:tavLst>
                                        <p:tav tm="0">
                                          <p:val>
                                            <p:fltVal val="0"/>
                                          </p:val>
                                        </p:tav>
                                        <p:tav tm="100000">
                                          <p:val>
                                            <p:strVal val="#ppt_w"/>
                                          </p:val>
                                        </p:tav>
                                      </p:tavLst>
                                    </p:anim>
                                    <p:anim calcmode="lin" valueType="num">
                                      <p:cBhvr>
                                        <p:cTn id="38" dur="1000" fill="hold"/>
                                        <p:tgtEl>
                                          <p:spTgt spid="15"/>
                                        </p:tgtEl>
                                        <p:attrNameLst>
                                          <p:attrName>ppt_h</p:attrName>
                                        </p:attrNameLst>
                                      </p:cBhvr>
                                      <p:tavLst>
                                        <p:tav tm="0">
                                          <p:val>
                                            <p:fltVal val="0"/>
                                          </p:val>
                                        </p:tav>
                                        <p:tav tm="100000">
                                          <p:val>
                                            <p:strVal val="#ppt_h"/>
                                          </p:val>
                                        </p:tav>
                                      </p:tavLst>
                                    </p:anim>
                                    <p:anim calcmode="lin" valueType="num">
                                      <p:cBhvr>
                                        <p:cTn id="39" dur="1000" fill="hold"/>
                                        <p:tgtEl>
                                          <p:spTgt spid="15"/>
                                        </p:tgtEl>
                                        <p:attrNameLst>
                                          <p:attrName>style.rotation</p:attrName>
                                        </p:attrNameLst>
                                      </p:cBhvr>
                                      <p:tavLst>
                                        <p:tav tm="0">
                                          <p:val>
                                            <p:fltVal val="90"/>
                                          </p:val>
                                        </p:tav>
                                        <p:tav tm="100000">
                                          <p:val>
                                            <p:fltVal val="0"/>
                                          </p:val>
                                        </p:tav>
                                      </p:tavLst>
                                    </p:anim>
                                    <p:animEffect transition="in" filter="fade">
                                      <p:cBhvr>
                                        <p:cTn id="40" dur="10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barn(inVertical)">
                                      <p:cBhvr>
                                        <p:cTn id="4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P spid="11" grpId="0" animBg="1"/>
      <p:bldP spid="11" grpId="1"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457200"/>
            <a:ext cx="7561477" cy="5334000"/>
          </a:xfrm>
          <a:prstGeom prst="rect">
            <a:avLst/>
          </a:prstGeom>
        </p:spPr>
      </p:pic>
    </p:spTree>
    <p:extLst>
      <p:ext uri="{BB962C8B-B14F-4D97-AF65-F5344CB8AC3E}">
        <p14:creationId xmlns:p14="http://schemas.microsoft.com/office/powerpoint/2010/main" val="19450356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Narrative</a:t>
            </a:r>
          </a:p>
        </p:txBody>
      </p:sp>
      <p:sp>
        <p:nvSpPr>
          <p:cNvPr id="3" name="Content Placeholder 2"/>
          <p:cNvSpPr>
            <a:spLocks noGrp="1"/>
          </p:cNvSpPr>
          <p:nvPr>
            <p:ph idx="1"/>
          </p:nvPr>
        </p:nvSpPr>
        <p:spPr>
          <a:xfrm>
            <a:off x="0" y="846138"/>
            <a:ext cx="9067800" cy="1676400"/>
          </a:xfrm>
        </p:spPr>
        <p:txBody>
          <a:bodyPr/>
          <a:lstStyle/>
          <a:p>
            <a:pPr marL="0" indent="0" algn="ctr">
              <a:buNone/>
            </a:pPr>
            <a:r>
              <a:rPr lang="en-US" sz="2400" dirty="0">
                <a:solidFill>
                  <a:schemeClr val="tx2"/>
                </a:solidFill>
              </a:rPr>
              <a:t>A collection or system of related stories, articulated and entrenched over time to represent a central idea or belief</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1828800"/>
            <a:ext cx="5245100" cy="376615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9100" y="1828800"/>
            <a:ext cx="5245100" cy="376615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9100" y="1828800"/>
            <a:ext cx="5257800" cy="3775273"/>
          </a:xfrm>
          <a:prstGeom prst="rect">
            <a:avLst/>
          </a:prstGeom>
        </p:spPr>
      </p:pic>
      <p:sp>
        <p:nvSpPr>
          <p:cNvPr id="7" name="TextBox 6"/>
          <p:cNvSpPr txBox="1"/>
          <p:nvPr/>
        </p:nvSpPr>
        <p:spPr>
          <a:xfrm>
            <a:off x="735199" y="6324600"/>
            <a:ext cx="7755456" cy="369332"/>
          </a:xfrm>
          <a:prstGeom prst="rect">
            <a:avLst/>
          </a:prstGeom>
          <a:noFill/>
        </p:spPr>
        <p:txBody>
          <a:bodyPr wrap="none" rtlCol="0">
            <a:spAutoFit/>
          </a:bodyPr>
          <a:lstStyle/>
          <a:p>
            <a:r>
              <a:rPr lang="en-US" dirty="0"/>
              <a:t>Photos from “Let’s Talk About Race”, </a:t>
            </a:r>
            <a:r>
              <a:rPr lang="en-US" b="1" dirty="0"/>
              <a:t>O, The Oprah Magazine</a:t>
            </a:r>
            <a:r>
              <a:rPr lang="en-US" dirty="0"/>
              <a:t>, May 2017.</a:t>
            </a:r>
          </a:p>
        </p:txBody>
      </p:sp>
    </p:spTree>
    <p:extLst>
      <p:ext uri="{BB962C8B-B14F-4D97-AF65-F5344CB8AC3E}">
        <p14:creationId xmlns:p14="http://schemas.microsoft.com/office/powerpoint/2010/main" val="3454763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Dominant Narrative</a:t>
            </a:r>
          </a:p>
        </p:txBody>
      </p:sp>
      <p:sp>
        <p:nvSpPr>
          <p:cNvPr id="3" name="Content Placeholder 2"/>
          <p:cNvSpPr>
            <a:spLocks noGrp="1"/>
          </p:cNvSpPr>
          <p:nvPr>
            <p:ph sz="half" idx="1"/>
          </p:nvPr>
        </p:nvSpPr>
        <p:spPr>
          <a:xfrm>
            <a:off x="228600" y="990600"/>
            <a:ext cx="4038600" cy="4525963"/>
          </a:xfrm>
        </p:spPr>
        <p:txBody>
          <a:bodyPr/>
          <a:lstStyle/>
          <a:p>
            <a:pPr marL="0" indent="0">
              <a:spcBef>
                <a:spcPts val="0"/>
              </a:spcBef>
              <a:buNone/>
            </a:pPr>
            <a:r>
              <a:rPr lang="en-US" sz="2000" dirty="0">
                <a:solidFill>
                  <a:schemeClr val="tx2"/>
                </a:solidFill>
              </a:rPr>
              <a:t>Dominant narratives are those stories we tell ourselves, learn, or share with others—whether consciously or unconsciously—that also uphold existing power dynamics. They celebrate or absolve groups who already hold power, or demonize or blame those who are marginalized. Frequently, they are accepted and circulated widely without (much) critical thinking or conversation devoted to them, rendering them particularly insidious</a:t>
            </a:r>
            <a:r>
              <a:rPr lang="en-US" sz="2800" dirty="0">
                <a:solidFill>
                  <a:schemeClr val="tx2"/>
                </a:solidFill>
              </a:rPr>
              <a:t>. </a:t>
            </a:r>
            <a:r>
              <a:rPr lang="en-US" sz="2800" dirty="0"/>
              <a:t> </a:t>
            </a:r>
          </a:p>
        </p:txBody>
      </p:sp>
      <p:sp>
        <p:nvSpPr>
          <p:cNvPr id="5" name="Content Placeholder 4"/>
          <p:cNvSpPr>
            <a:spLocks noGrp="1"/>
          </p:cNvSpPr>
          <p:nvPr>
            <p:ph sz="half" idx="2"/>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4540" y="990600"/>
            <a:ext cx="4202260" cy="3483563"/>
          </a:xfrm>
          <a:prstGeom prst="rect">
            <a:avLst/>
          </a:prstGeom>
        </p:spPr>
      </p:pic>
    </p:spTree>
    <p:extLst>
      <p:ext uri="{BB962C8B-B14F-4D97-AF65-F5344CB8AC3E}">
        <p14:creationId xmlns:p14="http://schemas.microsoft.com/office/powerpoint/2010/main" val="31554841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23" y="304800"/>
            <a:ext cx="9296400" cy="1143000"/>
          </a:xfrm>
        </p:spPr>
        <p:txBody>
          <a:bodyPr>
            <a:normAutofit fontScale="90000"/>
          </a:bodyPr>
          <a:lstStyle/>
          <a:p>
            <a:r>
              <a:rPr lang="en-US" sz="3300" dirty="0"/>
              <a:t>In what year was this the prevailing opinion in medicine, science and society?</a:t>
            </a:r>
            <a:br>
              <a:rPr lang="en-US" dirty="0"/>
            </a:br>
            <a:endParaRPr lang="en-US" dirty="0"/>
          </a:p>
        </p:txBody>
      </p:sp>
      <p:sp>
        <p:nvSpPr>
          <p:cNvPr id="3" name="Content Placeholder 2"/>
          <p:cNvSpPr>
            <a:spLocks noGrp="1"/>
          </p:cNvSpPr>
          <p:nvPr>
            <p:ph idx="1"/>
          </p:nvPr>
        </p:nvSpPr>
        <p:spPr/>
        <p:txBody>
          <a:bodyPr/>
          <a:lstStyle/>
          <a:p>
            <a:r>
              <a:rPr lang="en-US" dirty="0">
                <a:solidFill>
                  <a:schemeClr val="tx2"/>
                </a:solidFill>
              </a:rPr>
              <a:t>Narcotics, when made available, are managed well by the majority</a:t>
            </a:r>
          </a:p>
          <a:p>
            <a:r>
              <a:rPr lang="en-US" dirty="0">
                <a:solidFill>
                  <a:schemeClr val="tx2"/>
                </a:solidFill>
              </a:rPr>
              <a:t>A small percent will become addicted</a:t>
            </a:r>
          </a:p>
          <a:p>
            <a:r>
              <a:rPr lang="en-US" dirty="0">
                <a:solidFill>
                  <a:schemeClr val="tx2"/>
                </a:solidFill>
              </a:rPr>
              <a:t>Those people need compassion and treatment</a:t>
            </a:r>
          </a:p>
          <a:p>
            <a:endParaRPr lang="en-US" dirty="0"/>
          </a:p>
          <a:p>
            <a:endParaRPr lang="en-US" dirty="0"/>
          </a:p>
        </p:txBody>
      </p:sp>
      <p:sp>
        <p:nvSpPr>
          <p:cNvPr id="4" name="Rectangle 3"/>
          <p:cNvSpPr/>
          <p:nvPr/>
        </p:nvSpPr>
        <p:spPr>
          <a:xfrm>
            <a:off x="2743200" y="4343400"/>
            <a:ext cx="2922596" cy="1569660"/>
          </a:xfrm>
          <a:prstGeom prst="rect">
            <a:avLst/>
          </a:prstGeom>
          <a:noFill/>
        </p:spPr>
        <p:txBody>
          <a:bodyPr wrap="none" lIns="91440" tIns="45720" rIns="91440" bIns="45720">
            <a:spAutoFit/>
          </a:bodyPr>
          <a:lstStyle/>
          <a:p>
            <a:pPr algn="ctr"/>
            <a:r>
              <a:rPr lang="en-US" sz="9600" b="1" cap="none" spc="0" dirty="0">
                <a:ln w="13462">
                  <a:solidFill>
                    <a:schemeClr val="bg1"/>
                  </a:solidFill>
                  <a:prstDash val="solid"/>
                </a:ln>
                <a:solidFill>
                  <a:srgbClr val="0070C0"/>
                </a:solidFill>
                <a:effectLst>
                  <a:outerShdw dist="38100" dir="2700000" algn="bl" rotWithShape="0">
                    <a:schemeClr val="accent5"/>
                  </a:outerShdw>
                </a:effectLst>
              </a:rPr>
              <a:t>1918</a:t>
            </a:r>
          </a:p>
        </p:txBody>
      </p:sp>
    </p:spTree>
    <p:extLst>
      <p:ext uri="{BB962C8B-B14F-4D97-AF65-F5344CB8AC3E}">
        <p14:creationId xmlns:p14="http://schemas.microsoft.com/office/powerpoint/2010/main" val="2653184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839200" cy="1143000"/>
          </a:xfrm>
        </p:spPr>
        <p:txBody>
          <a:bodyPr>
            <a:normAutofit/>
          </a:bodyPr>
          <a:lstStyle/>
          <a:p>
            <a:r>
              <a:rPr lang="en-US" sz="3400" dirty="0"/>
              <a:t>Creating a New Dominant </a:t>
            </a:r>
            <a:r>
              <a:rPr lang="en-US" sz="3400" dirty="0" err="1"/>
              <a:t>Narrative:The</a:t>
            </a:r>
            <a:r>
              <a:rPr lang="en-US" sz="3400" dirty="0"/>
              <a:t> Impact of Harry </a:t>
            </a:r>
            <a:r>
              <a:rPr lang="en-US" sz="3400" dirty="0" err="1"/>
              <a:t>Anslinger</a:t>
            </a:r>
            <a:endParaRPr lang="en-US" sz="3400" dirty="0"/>
          </a:p>
        </p:txBody>
      </p:sp>
      <p:sp>
        <p:nvSpPr>
          <p:cNvPr id="3" name="Content Placeholder 2"/>
          <p:cNvSpPr>
            <a:spLocks noGrp="1"/>
          </p:cNvSpPr>
          <p:nvPr>
            <p:ph idx="1"/>
          </p:nvPr>
        </p:nvSpPr>
        <p:spPr>
          <a:xfrm>
            <a:off x="228600" y="1600201"/>
            <a:ext cx="8610600" cy="2895600"/>
          </a:xfrm>
        </p:spPr>
        <p:txBody>
          <a:bodyPr/>
          <a:lstStyle/>
          <a:p>
            <a:pPr marL="0" indent="0">
              <a:buNone/>
            </a:pPr>
            <a:r>
              <a:rPr lang="en-US" sz="2800" dirty="0">
                <a:solidFill>
                  <a:schemeClr val="tx2"/>
                </a:solidFill>
              </a:rPr>
              <a:t>1</a:t>
            </a:r>
            <a:r>
              <a:rPr lang="en-US" sz="2800" baseline="30000" dirty="0">
                <a:solidFill>
                  <a:schemeClr val="tx2"/>
                </a:solidFill>
              </a:rPr>
              <a:t>st</a:t>
            </a:r>
            <a:r>
              <a:rPr lang="en-US" sz="2800" dirty="0">
                <a:solidFill>
                  <a:schemeClr val="tx2"/>
                </a:solidFill>
              </a:rPr>
              <a:t> Commissioner of the Federal Bureau of Narcotics</a:t>
            </a:r>
          </a:p>
          <a:p>
            <a:pPr marL="0" indent="0">
              <a:buNone/>
            </a:pPr>
            <a:endParaRPr lang="en-US" sz="2800" dirty="0">
              <a:solidFill>
                <a:schemeClr val="tx2"/>
              </a:solidFill>
            </a:endParaRPr>
          </a:p>
          <a:p>
            <a:pPr marL="0" indent="0" algn="ctr">
              <a:buNone/>
            </a:pPr>
            <a:r>
              <a:rPr lang="en-US" sz="2800" b="1" dirty="0">
                <a:solidFill>
                  <a:schemeClr val="tx2"/>
                </a:solidFill>
              </a:rPr>
              <a:t>In office</a:t>
            </a:r>
            <a:br>
              <a:rPr lang="en-US" sz="2800" dirty="0">
                <a:solidFill>
                  <a:schemeClr val="tx2"/>
                </a:solidFill>
              </a:rPr>
            </a:br>
            <a:r>
              <a:rPr lang="en-US" sz="2800" dirty="0">
                <a:solidFill>
                  <a:schemeClr val="tx2"/>
                </a:solidFill>
              </a:rPr>
              <a:t>August 12, 1930 – May 1962</a:t>
            </a:r>
          </a:p>
        </p:txBody>
      </p:sp>
    </p:spTree>
    <p:extLst>
      <p:ext uri="{BB962C8B-B14F-4D97-AF65-F5344CB8AC3E}">
        <p14:creationId xmlns:p14="http://schemas.microsoft.com/office/powerpoint/2010/main" val="13596385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Dominant </a:t>
            </a:r>
            <a:r>
              <a:rPr lang="en-US"/>
              <a:t>Narrative Lives On: </a:t>
            </a:r>
            <a:r>
              <a:rPr lang="en-US" dirty="0"/>
              <a:t>The War on Drugs</a:t>
            </a:r>
          </a:p>
        </p:txBody>
      </p:sp>
      <p:sp>
        <p:nvSpPr>
          <p:cNvPr id="3" name="Content Placeholder 2"/>
          <p:cNvSpPr>
            <a:spLocks noGrp="1"/>
          </p:cNvSpPr>
          <p:nvPr>
            <p:ph idx="1"/>
          </p:nvPr>
        </p:nvSpPr>
        <p:spPr/>
        <p:txBody>
          <a:bodyPr/>
          <a:lstStyle/>
          <a:p>
            <a:pPr marL="0" indent="0">
              <a:buNone/>
            </a:pPr>
            <a:r>
              <a:rPr lang="en-US" dirty="0"/>
              <a:t>“The Nixon Campaign in 1968 and the Nixon White House after that had two enemies: the anti-war left and black people.” ~ former domestic policy chief, John </a:t>
            </a:r>
            <a:r>
              <a:rPr lang="en-US" dirty="0" err="1"/>
              <a:t>Erlichman</a:t>
            </a:r>
            <a:r>
              <a:rPr lang="en-US" dirty="0"/>
              <a:t>.</a:t>
            </a:r>
          </a:p>
          <a:p>
            <a:pPr marL="0" indent="0">
              <a:buNone/>
            </a:pPr>
            <a:endParaRPr lang="en-US" dirty="0"/>
          </a:p>
        </p:txBody>
      </p:sp>
      <p:sp>
        <p:nvSpPr>
          <p:cNvPr id="4" name="TextBox 3"/>
          <p:cNvSpPr txBox="1"/>
          <p:nvPr/>
        </p:nvSpPr>
        <p:spPr>
          <a:xfrm>
            <a:off x="76200" y="6299933"/>
            <a:ext cx="5767926" cy="261610"/>
          </a:xfrm>
          <a:prstGeom prst="rect">
            <a:avLst/>
          </a:prstGeom>
          <a:noFill/>
        </p:spPr>
        <p:txBody>
          <a:bodyPr wrap="none" rtlCol="0">
            <a:spAutoFit/>
          </a:bodyPr>
          <a:lstStyle/>
          <a:p>
            <a:r>
              <a:rPr lang="en-US" sz="1100" dirty="0"/>
              <a:t>Dan Baum, “Legalize It All: How to win the war on drugs.” Harper’s Magazine.  April, 2016</a:t>
            </a:r>
          </a:p>
        </p:txBody>
      </p:sp>
    </p:spTree>
    <p:extLst>
      <p:ext uri="{BB962C8B-B14F-4D97-AF65-F5344CB8AC3E}">
        <p14:creationId xmlns:p14="http://schemas.microsoft.com/office/powerpoint/2010/main" val="22591468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New Jim Crow</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1556" y="1395060"/>
            <a:ext cx="7448460" cy="4191000"/>
          </a:xfrm>
        </p:spPr>
      </p:pic>
    </p:spTree>
    <p:extLst>
      <p:ext uri="{BB962C8B-B14F-4D97-AF65-F5344CB8AC3E}">
        <p14:creationId xmlns:p14="http://schemas.microsoft.com/office/powerpoint/2010/main" val="504602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New Jim Crow</a:t>
            </a:r>
          </a:p>
        </p:txBody>
      </p:sp>
      <p:sp>
        <p:nvSpPr>
          <p:cNvPr id="3" name="Content Placeholder 2"/>
          <p:cNvSpPr>
            <a:spLocks noGrp="1"/>
          </p:cNvSpPr>
          <p:nvPr>
            <p:ph idx="1"/>
          </p:nvPr>
        </p:nvSpPr>
        <p:spPr/>
        <p:txBody>
          <a:bodyPr/>
          <a:lstStyle/>
          <a:p>
            <a:r>
              <a:rPr lang="en-US" dirty="0"/>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066800"/>
            <a:ext cx="7315200" cy="4839515"/>
          </a:xfrm>
          <a:prstGeom prst="rect">
            <a:avLst/>
          </a:prstGeom>
        </p:spPr>
      </p:pic>
    </p:spTree>
    <p:extLst>
      <p:ext uri="{BB962C8B-B14F-4D97-AF65-F5344CB8AC3E}">
        <p14:creationId xmlns:p14="http://schemas.microsoft.com/office/powerpoint/2010/main" val="2146102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304800"/>
            <a:ext cx="9614259" cy="4191000"/>
          </a:xfrm>
          <a:prstGeom prst="rect">
            <a:avLst/>
          </a:prstGeom>
        </p:spPr>
      </p:pic>
    </p:spTree>
    <p:extLst>
      <p:ext uri="{BB962C8B-B14F-4D97-AF65-F5344CB8AC3E}">
        <p14:creationId xmlns:p14="http://schemas.microsoft.com/office/powerpoint/2010/main" val="3029089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57400" y="0"/>
            <a:ext cx="4398326" cy="6193604"/>
          </a:xfrm>
          <a:prstGeom prst="rect">
            <a:avLst/>
          </a:prstGeom>
          <a:blipFill>
            <a:blip r:embed="rId2" cstate="print"/>
            <a:stretch>
              <a:fillRect/>
            </a:stretch>
          </a:blipFill>
        </p:spPr>
        <p:txBody>
          <a:bodyPr wrap="square" lIns="0" tIns="0" rIns="0" bIns="0" rtlCol="0"/>
          <a:lstStyle/>
          <a:p>
            <a:endParaRPr sz="831"/>
          </a:p>
        </p:txBody>
      </p:sp>
      <p:sp>
        <p:nvSpPr>
          <p:cNvPr id="3" name="object 3"/>
          <p:cNvSpPr txBox="1"/>
          <p:nvPr/>
        </p:nvSpPr>
        <p:spPr>
          <a:xfrm>
            <a:off x="2362200" y="2116229"/>
            <a:ext cx="1782664" cy="359073"/>
          </a:xfrm>
          <a:prstGeom prst="rect">
            <a:avLst/>
          </a:prstGeom>
        </p:spPr>
        <p:txBody>
          <a:bodyPr vert="horz" wrap="square" lIns="0" tIns="0" rIns="0" bIns="0" rtlCol="0">
            <a:spAutoFit/>
          </a:bodyPr>
          <a:lstStyle/>
          <a:p>
            <a:pPr marL="297741" marR="2344" indent="-292173">
              <a:lnSpc>
                <a:spcPts val="1440"/>
              </a:lnSpc>
            </a:pPr>
            <a:r>
              <a:rPr sz="1246" i="1" spc="-32" dirty="0">
                <a:solidFill>
                  <a:srgbClr val="FFFFFF"/>
                </a:solidFill>
                <a:latin typeface="Imprint MT Shadow"/>
                <a:cs typeface="Imprint MT Shadow"/>
              </a:rPr>
              <a:t>PHARMACEUTICAL  </a:t>
            </a:r>
            <a:r>
              <a:rPr sz="1246" i="1" spc="-35" dirty="0">
                <a:solidFill>
                  <a:srgbClr val="FFFFFF"/>
                </a:solidFill>
                <a:latin typeface="Imprint MT Shadow"/>
                <a:cs typeface="Imprint MT Shadow"/>
              </a:rPr>
              <a:t>COMPANIES</a:t>
            </a:r>
            <a:endParaRPr sz="1246" dirty="0">
              <a:latin typeface="Imprint MT Shadow"/>
              <a:cs typeface="Imprint MT Shadow"/>
            </a:endParaRPr>
          </a:p>
        </p:txBody>
      </p:sp>
      <p:sp>
        <p:nvSpPr>
          <p:cNvPr id="4" name="object 4"/>
          <p:cNvSpPr txBox="1"/>
          <p:nvPr/>
        </p:nvSpPr>
        <p:spPr>
          <a:xfrm>
            <a:off x="4256563" y="2116229"/>
            <a:ext cx="1785132" cy="359073"/>
          </a:xfrm>
          <a:prstGeom prst="rect">
            <a:avLst/>
          </a:prstGeom>
        </p:spPr>
        <p:txBody>
          <a:bodyPr vert="horz" wrap="square" lIns="0" tIns="0" rIns="0" bIns="0" rtlCol="0">
            <a:spAutoFit/>
          </a:bodyPr>
          <a:lstStyle/>
          <a:p>
            <a:pPr marL="5861" marR="2344" indent="414083">
              <a:lnSpc>
                <a:spcPts val="1440"/>
              </a:lnSpc>
            </a:pPr>
            <a:r>
              <a:rPr sz="1246" i="1" spc="-32" dirty="0">
                <a:solidFill>
                  <a:srgbClr val="FFFFFF"/>
                </a:solidFill>
                <a:latin typeface="Imprint MT Shadow"/>
                <a:cs typeface="Imprint MT Shadow"/>
              </a:rPr>
              <a:t>PHYSICIAN  PRESCRIBING</a:t>
            </a:r>
            <a:r>
              <a:rPr sz="1246" i="1" spc="-35" dirty="0">
                <a:solidFill>
                  <a:srgbClr val="FFFFFF"/>
                </a:solidFill>
                <a:latin typeface="Imprint MT Shadow"/>
                <a:cs typeface="Imprint MT Shadow"/>
              </a:rPr>
              <a:t> </a:t>
            </a:r>
            <a:r>
              <a:rPr sz="1246" i="1" spc="-32" dirty="0">
                <a:solidFill>
                  <a:srgbClr val="FFFFFF"/>
                </a:solidFill>
                <a:latin typeface="Imprint MT Shadow"/>
                <a:cs typeface="Imprint MT Shadow"/>
              </a:rPr>
              <a:t>HABITS</a:t>
            </a:r>
            <a:endParaRPr sz="1246" dirty="0">
              <a:latin typeface="Imprint MT Shadow"/>
              <a:cs typeface="Imprint MT Shadow"/>
            </a:endParaRPr>
          </a:p>
        </p:txBody>
      </p:sp>
      <p:sp>
        <p:nvSpPr>
          <p:cNvPr id="5" name="object 5"/>
          <p:cNvSpPr txBox="1"/>
          <p:nvPr/>
        </p:nvSpPr>
        <p:spPr>
          <a:xfrm>
            <a:off x="3042492" y="2590800"/>
            <a:ext cx="1970942" cy="191719"/>
          </a:xfrm>
          <a:prstGeom prst="rect">
            <a:avLst/>
          </a:prstGeom>
        </p:spPr>
        <p:txBody>
          <a:bodyPr vert="horz" wrap="square" lIns="0" tIns="0" rIns="0" bIns="0" rtlCol="0">
            <a:spAutoFit/>
          </a:bodyPr>
          <a:lstStyle/>
          <a:p>
            <a:pPr marL="5861"/>
            <a:r>
              <a:rPr sz="1246" i="1" spc="-37" dirty="0">
                <a:solidFill>
                  <a:srgbClr val="FFFFFF"/>
                </a:solidFill>
                <a:latin typeface="Imprint MT Shadow"/>
                <a:cs typeface="Imprint MT Shadow"/>
              </a:rPr>
              <a:t>THE </a:t>
            </a:r>
            <a:r>
              <a:rPr sz="1246" i="1" spc="-35" dirty="0">
                <a:solidFill>
                  <a:srgbClr val="FFFFFF"/>
                </a:solidFill>
                <a:latin typeface="Imprint MT Shadow"/>
                <a:cs typeface="Imprint MT Shadow"/>
              </a:rPr>
              <a:t>AMERICAN</a:t>
            </a:r>
            <a:r>
              <a:rPr sz="1246" i="1" spc="-9" dirty="0">
                <a:solidFill>
                  <a:srgbClr val="FFFFFF"/>
                </a:solidFill>
                <a:latin typeface="Imprint MT Shadow"/>
                <a:cs typeface="Imprint MT Shadow"/>
              </a:rPr>
              <a:t> </a:t>
            </a:r>
            <a:r>
              <a:rPr sz="1246" i="1" spc="-35" dirty="0">
                <a:solidFill>
                  <a:srgbClr val="FFFFFF"/>
                </a:solidFill>
                <a:latin typeface="Imprint MT Shadow"/>
                <a:cs typeface="Imprint MT Shadow"/>
              </a:rPr>
              <a:t>PEOPLE</a:t>
            </a:r>
            <a:endParaRPr sz="1246" dirty="0">
              <a:latin typeface="Imprint MT Shadow"/>
              <a:cs typeface="Imprint MT Shadow"/>
            </a:endParaRPr>
          </a:p>
        </p:txBody>
      </p:sp>
    </p:spTree>
    <p:extLst>
      <p:ext uri="{BB962C8B-B14F-4D97-AF65-F5344CB8AC3E}">
        <p14:creationId xmlns:p14="http://schemas.microsoft.com/office/powerpoint/2010/main" val="4056016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Pharmaceutical Companies</a:t>
            </a:r>
          </a:p>
        </p:txBody>
      </p:sp>
    </p:spTree>
    <p:extLst>
      <p:ext uri="{BB962C8B-B14F-4D97-AF65-F5344CB8AC3E}">
        <p14:creationId xmlns:p14="http://schemas.microsoft.com/office/powerpoint/2010/main" val="1330232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7400" y="1676400"/>
            <a:ext cx="4753123" cy="4498776"/>
          </a:xfrm>
        </p:spPr>
      </p:pic>
      <p:sp>
        <p:nvSpPr>
          <p:cNvPr id="2" name="Rectangle 1"/>
          <p:cNvSpPr/>
          <p:nvPr/>
        </p:nvSpPr>
        <p:spPr>
          <a:xfrm>
            <a:off x="304800" y="304800"/>
            <a:ext cx="7696200" cy="1200329"/>
          </a:xfrm>
          <a:prstGeom prst="rect">
            <a:avLst/>
          </a:prstGeom>
        </p:spPr>
        <p:txBody>
          <a:bodyPr wrap="square">
            <a:spAutoFit/>
          </a:bodyPr>
          <a:lstStyle/>
          <a:p>
            <a:r>
              <a:rPr lang="en-US" sz="2400" dirty="0">
                <a:solidFill>
                  <a:schemeClr val="tx2"/>
                </a:solidFill>
              </a:rPr>
              <a:t>Between 1999 and 2010, sales of these “opioid analgesics”—medications like Vicodin, Percocet, and </a:t>
            </a:r>
            <a:r>
              <a:rPr lang="en-US" sz="2400" dirty="0" err="1">
                <a:solidFill>
                  <a:schemeClr val="tx2"/>
                </a:solidFill>
              </a:rPr>
              <a:t>OxyContin</a:t>
            </a:r>
            <a:r>
              <a:rPr lang="en-US" sz="2400" dirty="0">
                <a:solidFill>
                  <a:schemeClr val="tx2"/>
                </a:solidFill>
              </a:rPr>
              <a:t>—quadrupled.</a:t>
            </a:r>
          </a:p>
        </p:txBody>
      </p:sp>
    </p:spTree>
    <p:extLst>
      <p:ext uri="{BB962C8B-B14F-4D97-AF65-F5344CB8AC3E}">
        <p14:creationId xmlns:p14="http://schemas.microsoft.com/office/powerpoint/2010/main" val="1716137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“New Era” of Opioids?</a:t>
            </a:r>
          </a:p>
        </p:txBody>
      </p:sp>
      <p:sp>
        <p:nvSpPr>
          <p:cNvPr id="5" name="object 2">
            <a:extLst>
              <a:ext uri="{FF2B5EF4-FFF2-40B4-BE49-F238E27FC236}">
                <a16:creationId xmlns:a16="http://schemas.microsoft.com/office/drawing/2014/main" id="{3C63734E-AB57-4BAD-9F7A-A57BA0DCE18F}"/>
              </a:ext>
            </a:extLst>
          </p:cNvPr>
          <p:cNvSpPr>
            <a:spLocks noGrp="1"/>
          </p:cNvSpPr>
          <p:nvPr/>
        </p:nvSpPr>
        <p:spPr>
          <a:xfrm>
            <a:off x="489012" y="1295400"/>
            <a:ext cx="7239000" cy="3839845"/>
          </a:xfrm>
          <a:prstGeom prst="rect">
            <a:avLst/>
          </a:prstGeom>
          <a:blipFill>
            <a:blip r:embed="rId2" cstate="print"/>
            <a:stretch>
              <a:fillRect/>
            </a:stretch>
          </a:blipFill>
        </p:spPr>
        <p:txBody>
          <a:bodyPr wrap="square" lIns="0" tIns="0" rIns="0" bIns="0" rtlCol="0"/>
          <a:lstStyle/>
          <a:p>
            <a:endParaRPr lang="en-US"/>
          </a:p>
        </p:txBody>
      </p:sp>
    </p:spTree>
    <p:extLst>
      <p:ext uri="{BB962C8B-B14F-4D97-AF65-F5344CB8AC3E}">
        <p14:creationId xmlns:p14="http://schemas.microsoft.com/office/powerpoint/2010/main" val="1866728702"/>
      </p:ext>
    </p:extLst>
  </p:cSld>
  <p:clrMapOvr>
    <a:masterClrMapping/>
  </p:clrMapOvr>
</p:sld>
</file>

<file path=ppt/theme/theme1.xml><?xml version="1.0" encoding="utf-8"?>
<a:theme xmlns:a="http://schemas.openxmlformats.org/drawingml/2006/main" name="ICHD_PowerPt_Template">
  <a:themeElements>
    <a:clrScheme name="ICHD Pallet">
      <a:dk1>
        <a:sysClr val="windowText" lastClr="000000"/>
      </a:dk1>
      <a:lt1>
        <a:sysClr val="window" lastClr="FFFFFF"/>
      </a:lt1>
      <a:dk2>
        <a:srgbClr val="1F497D"/>
      </a:dk2>
      <a:lt2>
        <a:srgbClr val="EEECE1"/>
      </a:lt2>
      <a:accent1>
        <a:srgbClr val="0072A6"/>
      </a:accent1>
      <a:accent2>
        <a:srgbClr val="75B66A"/>
      </a:accent2>
      <a:accent3>
        <a:srgbClr val="A7D48E"/>
      </a:accent3>
      <a:accent4>
        <a:srgbClr val="00609C"/>
      </a:accent4>
      <a:accent5>
        <a:srgbClr val="73A950"/>
      </a:accent5>
      <a:accent6>
        <a:srgbClr val="A4D55D"/>
      </a:accent6>
      <a:hlink>
        <a:srgbClr val="E36C09"/>
      </a:hlink>
      <a:folHlink>
        <a:srgbClr val="974806"/>
      </a:folHlink>
    </a:clrScheme>
    <a:fontScheme name="Gotham">
      <a:majorFont>
        <a:latin typeface="Gotham"/>
        <a:ea typeface=""/>
        <a:cs typeface=""/>
      </a:majorFont>
      <a:minorFont>
        <a:latin typeface="Gotha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CHDTemplate">
  <a:themeElements>
    <a:clrScheme name="ICHD Pallet">
      <a:dk1>
        <a:sysClr val="windowText" lastClr="000000"/>
      </a:dk1>
      <a:lt1>
        <a:sysClr val="window" lastClr="FFFFFF"/>
      </a:lt1>
      <a:dk2>
        <a:srgbClr val="1F497D"/>
      </a:dk2>
      <a:lt2>
        <a:srgbClr val="EEECE1"/>
      </a:lt2>
      <a:accent1>
        <a:srgbClr val="0072A6"/>
      </a:accent1>
      <a:accent2>
        <a:srgbClr val="75B66A"/>
      </a:accent2>
      <a:accent3>
        <a:srgbClr val="A7D48E"/>
      </a:accent3>
      <a:accent4>
        <a:srgbClr val="00609C"/>
      </a:accent4>
      <a:accent5>
        <a:srgbClr val="73A950"/>
      </a:accent5>
      <a:accent6>
        <a:srgbClr val="A4D55D"/>
      </a:accent6>
      <a:hlink>
        <a:srgbClr val="E36C09"/>
      </a:hlink>
      <a:folHlink>
        <a:srgbClr val="974806"/>
      </a:folHlink>
    </a:clrScheme>
    <a:fontScheme name="Gotham">
      <a:majorFont>
        <a:latin typeface="Gotham"/>
        <a:ea typeface=""/>
        <a:cs typeface=""/>
      </a:majorFont>
      <a:minorFont>
        <a:latin typeface="Gotha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ICHD_PowerPt_Template</Template>
  <TotalTime>21415</TotalTime>
  <Words>1402</Words>
  <Application>Microsoft Office PowerPoint</Application>
  <PresentationFormat>On-screen Show (4:3)</PresentationFormat>
  <Paragraphs>162</Paragraphs>
  <Slides>46</Slides>
  <Notes>11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46</vt:i4>
      </vt:variant>
    </vt:vector>
  </HeadingPairs>
  <TitlesOfParts>
    <vt:vector size="55" baseType="lpstr">
      <vt:lpstr>Arial</vt:lpstr>
      <vt:lpstr>Arial Unicode MS</vt:lpstr>
      <vt:lpstr>Calibri</vt:lpstr>
      <vt:lpstr>Cambria</vt:lpstr>
      <vt:lpstr>Gotham</vt:lpstr>
      <vt:lpstr>Imprint MT Shadow</vt:lpstr>
      <vt:lpstr>Times New Roman</vt:lpstr>
      <vt:lpstr>ICHD_PowerPt_Template</vt:lpstr>
      <vt:lpstr>ICHDTemplate</vt:lpstr>
      <vt:lpstr> Changing the Narrative: Background and Current Reality</vt:lpstr>
      <vt:lpstr>PowerPoint Presentation</vt:lpstr>
      <vt:lpstr>Let’s Put That in Perspective</vt:lpstr>
      <vt:lpstr>PowerPoint Presentation</vt:lpstr>
      <vt:lpstr>PowerPoint Presentation</vt:lpstr>
      <vt:lpstr>PowerPoint Presentation</vt:lpstr>
      <vt:lpstr>Pharmaceutical Companies</vt:lpstr>
      <vt:lpstr>PowerPoint Presentation</vt:lpstr>
      <vt:lpstr>A “New Era” of Opioids?</vt:lpstr>
      <vt:lpstr>PowerPoint Presentation</vt:lpstr>
      <vt:lpstr>PowerPoint Presentation</vt:lpstr>
      <vt:lpstr>Physician Prescribing habits</vt:lpstr>
      <vt:lpstr>Pain: The 5th Vital Sign</vt:lpstr>
      <vt:lpstr>The American People &amp; The American way</vt:lpstr>
      <vt:lpstr>PowerPoint Presentation</vt:lpstr>
      <vt:lpstr>PowerPoint Presentation</vt:lpstr>
      <vt:lpstr>PowerPoint Presentation</vt:lpstr>
      <vt:lpstr>PowerPoint Presentation</vt:lpstr>
      <vt:lpstr>PowerPoint Presentation</vt:lpstr>
      <vt:lpstr>PowerPoint Presentation</vt:lpstr>
      <vt:lpstr>Underlying the perfect storm</vt:lpstr>
      <vt:lpstr>Consider the human in bed 1 </vt:lpstr>
      <vt:lpstr>Now consider the humans in Beds 2, 3, 4  </vt:lpstr>
      <vt:lpstr>Stigma is entrenched in medicine</vt:lpstr>
      <vt:lpstr>Origins of stigmatization in medicine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Michigan 10-bill Package Became Law in 2018</vt:lpstr>
      <vt:lpstr>A Health Equity Lens</vt:lpstr>
      <vt:lpstr>Narrative</vt:lpstr>
      <vt:lpstr>Dominant Narrative</vt:lpstr>
      <vt:lpstr>In what year was this the prevailing opinion in medicine, science and society? </vt:lpstr>
      <vt:lpstr>Creating a New Dominant Narrative:The Impact of Harry Anslinger</vt:lpstr>
      <vt:lpstr>The Dominant Narrative Lives On: The War on Drugs</vt:lpstr>
      <vt:lpstr>The New Jim Crow</vt:lpstr>
      <vt:lpstr>The New Jim Crow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Vail, Linda</dc:creator>
  <cp:lastModifiedBy>Aguilar, Rosalva</cp:lastModifiedBy>
  <cp:revision>221</cp:revision>
  <cp:lastPrinted>2020-01-13T18:08:35Z</cp:lastPrinted>
  <dcterms:created xsi:type="dcterms:W3CDTF">2016-10-05T16:23:15Z</dcterms:created>
  <dcterms:modified xsi:type="dcterms:W3CDTF">2020-01-29T21:07:26Z</dcterms:modified>
</cp:coreProperties>
</file>