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5" r:id="rId2"/>
    <p:sldId id="303" r:id="rId3"/>
    <p:sldId id="257" r:id="rId4"/>
    <p:sldId id="307" r:id="rId5"/>
    <p:sldId id="306" r:id="rId6"/>
    <p:sldId id="263" r:id="rId7"/>
    <p:sldId id="264" r:id="rId8"/>
    <p:sldId id="292" r:id="rId9"/>
    <p:sldId id="271" r:id="rId10"/>
    <p:sldId id="273" r:id="rId11"/>
    <p:sldId id="274" r:id="rId12"/>
    <p:sldId id="282" r:id="rId13"/>
    <p:sldId id="305" r:id="rId14"/>
    <p:sldId id="287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2793" autoAdjust="0"/>
  </p:normalViewPr>
  <p:slideViewPr>
    <p:cSldViewPr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808E-FD58-9545-A1B9-EB5FE7E1D01D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ED81B-C229-ED45-A22B-9FFA4815B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34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4EF0-51BC-1B44-BC03-10AEACB669EC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5E941-7EB5-6446-A56F-EA1671AA94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7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</a:t>
            </a:r>
            <a:r>
              <a:rPr lang="en-US" baseline="0" dirty="0" smtClean="0"/>
              <a:t> mood, sleep, work, and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5E941-7EB5-6446-A56F-EA1671AA94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6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8A63-F2A1-44A4-A4D1-B2B9C28AB9DB}" type="datetime1">
              <a:rPr lang="en-US" smtClean="0"/>
              <a:pPr/>
              <a:t>1/13/2020</a:t>
            </a:fld>
            <a:endParaRPr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B973-48D0-47D2-BD1A-81DAC74A0928}" type="datetime1">
              <a:rPr lang="en-US" smtClean="0"/>
              <a:pPr/>
              <a:t>1/13/2020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4E26-7EC0-4FCC-8AD8-71E9EC27DEDB}" type="datetime1">
              <a:rPr lang="en-US" smtClean="0"/>
              <a:pPr/>
              <a:t>1/13/2020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lang="en-US" smtClean="0"/>
              <a:pPr/>
              <a:t>1/13/2020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108C-2518-4D60-9FAF-6346FD9D7826}" type="datetime1">
              <a:rPr lang="en-US" smtClean="0"/>
              <a:pPr/>
              <a:t>1/13/2020</a:t>
            </a:fld>
            <a:endParaRPr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E52B54-BC1D-466E-98B4-B0082340936C}" type="datetime1">
              <a:rPr lang="en-US" smtClean="0"/>
              <a:pPr/>
              <a:t>1/13/2020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C9F-E380-43A3-ADC1-0217F1EB7573}" type="datetime1">
              <a:rPr lang="en-US" smtClean="0"/>
              <a:pPr/>
              <a:t>1/13/2020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C791-6992-4CCF-A244-B250C8BB22F1}" type="datetime1">
              <a:rPr lang="en-US" smtClean="0"/>
              <a:pPr/>
              <a:t>1/13/2020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578-B892-4967-98F8-D0B4A045ADFD}" type="datetime1">
              <a:rPr lang="en-US" smtClean="0"/>
              <a:pPr/>
              <a:t>1/13/2020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DF1B-54EC-4432-8649-0FE40DD46F86}" type="datetime1">
              <a:rPr lang="en-US" smtClean="0"/>
              <a:pPr/>
              <a:t>1/13/2020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CDA6A0B-D499-425D-9760-7E378B1D24E7}" type="datetime1">
              <a:rPr lang="en-US" smtClean="0"/>
              <a:pPr/>
              <a:t>1/13/2020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6C1EDB-CE87-4BA6-95D9-AD3AE9C734F7}" type="datetime1">
              <a:rPr lang="en-US" smtClean="0"/>
              <a:pPr/>
              <a:t>1/13/2020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smtClean="0"/>
              <a:t>
              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John Jerome P</a:t>
            </a:r>
            <a:r>
              <a:rPr lang="en-US" cap="none" dirty="0" smtClean="0"/>
              <a:t>h.D.</a:t>
            </a:r>
          </a:p>
          <a:p>
            <a:r>
              <a:rPr lang="en-US" cap="none" dirty="0" smtClean="0"/>
              <a:t>Pain Psychologist</a:t>
            </a:r>
          </a:p>
          <a:p>
            <a:endParaRPr lang="en-US" cap="none" dirty="0" smtClean="0"/>
          </a:p>
          <a:p>
            <a:endParaRPr lang="en-US" cap="none" dirty="0"/>
          </a:p>
          <a:p>
            <a:r>
              <a:rPr lang="en-US" dirty="0" smtClean="0"/>
              <a:t>Evan Goodman P</a:t>
            </a:r>
            <a:r>
              <a:rPr lang="en-US" cap="none" dirty="0" smtClean="0"/>
              <a:t>h.D</a:t>
            </a:r>
            <a:r>
              <a:rPr lang="en-US" cap="none" dirty="0"/>
              <a:t>.</a:t>
            </a:r>
          </a:p>
          <a:p>
            <a:r>
              <a:rPr lang="en-US" cap="none" dirty="0"/>
              <a:t>Pain Psychologist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Psychological Management of Chronic 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PAIN COPING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My pain is real</a:t>
            </a:r>
          </a:p>
          <a:p>
            <a:r>
              <a:rPr lang="en-US" dirty="0" smtClean="0"/>
              <a:t> I may need outside help</a:t>
            </a:r>
          </a:p>
          <a:p>
            <a:r>
              <a:rPr lang="en-US" dirty="0" smtClean="0"/>
              <a:t> At times my pain is an overwhelming influence</a:t>
            </a:r>
          </a:p>
          <a:p>
            <a:r>
              <a:rPr lang="en-US" dirty="0" smtClean="0"/>
              <a:t> My best efforts and those of the medical community have not stopped my pain…. This is not a fault of mine…. or shortcoming of medicine</a:t>
            </a:r>
          </a:p>
          <a:p>
            <a:r>
              <a:rPr lang="en-US" dirty="0" smtClean="0"/>
              <a:t> Some aspects of my coping is working well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PAIN COPING BELIEFS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Forgive yourself, others, and fix whatever….</a:t>
            </a:r>
          </a:p>
          <a:p>
            <a:r>
              <a:rPr lang="en-US" dirty="0" smtClean="0"/>
              <a:t>Hold two ideas: pain may pass….. I  have to cope with the pain I have</a:t>
            </a:r>
          </a:p>
          <a:p>
            <a:r>
              <a:rPr lang="en-US" dirty="0" smtClean="0"/>
              <a:t> Pain &gt; side issue</a:t>
            </a:r>
          </a:p>
          <a:p>
            <a:r>
              <a:rPr lang="en-US" dirty="0" smtClean="0"/>
              <a:t> Recognize more to life than struggling</a:t>
            </a:r>
          </a:p>
          <a:p>
            <a:r>
              <a:rPr lang="en-US" dirty="0" smtClean="0"/>
              <a:t> Strive toward higher goals</a:t>
            </a:r>
          </a:p>
          <a:p>
            <a:r>
              <a:rPr lang="en-US" dirty="0" smtClean="0"/>
              <a:t> Gradually separate myself from pain management…….. and self manage.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TAKE-HOME MESSAGE   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I am not a “pain patient”</a:t>
            </a:r>
            <a:r>
              <a:rPr lang="en-US" dirty="0" smtClean="0"/>
              <a:t>…. But more of a </a:t>
            </a:r>
            <a:r>
              <a:rPr lang="en-US" b="1" dirty="0" smtClean="0"/>
              <a:t>person</a:t>
            </a:r>
            <a:r>
              <a:rPr lang="en-US" dirty="0" smtClean="0"/>
              <a:t> coping, surviving, adapting and growing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 I’m done grieving </a:t>
            </a:r>
            <a:r>
              <a:rPr lang="en-US" dirty="0" smtClean="0"/>
              <a:t>what was lost…..  I am </a:t>
            </a:r>
            <a:r>
              <a:rPr lang="en-US" b="1" dirty="0" smtClean="0"/>
              <a:t>accepting</a:t>
            </a:r>
            <a:r>
              <a:rPr lang="en-US" dirty="0" smtClean="0"/>
              <a:t> what’s left….. And I look to </a:t>
            </a:r>
            <a:r>
              <a:rPr lang="en-US" b="1" dirty="0" smtClean="0"/>
              <a:t>what can now be!!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and Purpose</a:t>
            </a:r>
            <a:endParaRPr lang="en-US" dirty="0"/>
          </a:p>
        </p:txBody>
      </p:sp>
      <p:pic>
        <p:nvPicPr>
          <p:cNvPr id="4" name="Content Placeholder 3" descr="pain-management-old-pers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1447800"/>
            <a:ext cx="8534400" cy="51905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   HEART   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200" b="1" dirty="0" smtClean="0"/>
              <a:t>“there's no useless bodies…….only useless hearts…….”</a:t>
            </a:r>
          </a:p>
          <a:p>
            <a:pPr algn="ctr">
              <a:buNone/>
            </a:pPr>
            <a:r>
              <a:rPr lang="en-US" b="1" dirty="0" smtClean="0"/>
              <a:t>       </a:t>
            </a:r>
          </a:p>
          <a:p>
            <a:pPr algn="ctr">
              <a:buNone/>
            </a:pPr>
            <a:r>
              <a:rPr lang="en-US" sz="2000" dirty="0" smtClean="0"/>
              <a:t>New Zealand Paralympics rugby player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ickSpringerCelebrate_Japan_ChinaPhotos_GettyImagesSport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-15875"/>
            <a:ext cx="8001000" cy="6569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PAIN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“unpleasant </a:t>
            </a:r>
            <a:r>
              <a:rPr lang="en-US" sz="2400" b="1" dirty="0" smtClean="0"/>
              <a:t>sensory</a:t>
            </a:r>
            <a:r>
              <a:rPr lang="en-US" sz="2400" dirty="0" smtClean="0"/>
              <a:t> and </a:t>
            </a:r>
            <a:r>
              <a:rPr lang="en-US" sz="2400" b="1" dirty="0" smtClean="0"/>
              <a:t>emotional</a:t>
            </a:r>
            <a:r>
              <a:rPr lang="en-US" sz="2400" dirty="0" smtClean="0"/>
              <a:t> experience </a:t>
            </a:r>
            <a:r>
              <a:rPr lang="en-US" sz="2400" b="1" dirty="0" smtClean="0"/>
              <a:t>associated</a:t>
            </a:r>
            <a:r>
              <a:rPr lang="en-US" sz="2400" dirty="0" smtClean="0"/>
              <a:t> with actual or potential tissue damage, </a:t>
            </a:r>
            <a:r>
              <a:rPr lang="en-US" sz="2400" b="1" dirty="0" smtClean="0"/>
              <a:t>or described </a:t>
            </a:r>
            <a:r>
              <a:rPr lang="en-US" sz="2400" dirty="0" smtClean="0"/>
              <a:t>in terms of such damage” </a:t>
            </a:r>
          </a:p>
          <a:p>
            <a:pPr algn="ctr">
              <a:buNone/>
            </a:pPr>
            <a:r>
              <a:rPr lang="en-US" sz="1900" i="1" dirty="0" smtClean="0"/>
              <a:t>International Association for the Study of Pain (IASP), 1979</a:t>
            </a:r>
            <a:endParaRPr lang="en-US" sz="1900" i="1" dirty="0"/>
          </a:p>
        </p:txBody>
      </p:sp>
      <p:pic>
        <p:nvPicPr>
          <p:cNvPr id="4" name="Picture 3" descr="chronic p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276600"/>
            <a:ext cx="4191000" cy="308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Pain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Serves no biological</a:t>
            </a:r>
          </a:p>
          <a:p>
            <a:endParaRPr lang="en-US" dirty="0" smtClean="0"/>
          </a:p>
          <a:p>
            <a:r>
              <a:rPr lang="en-US" dirty="0" smtClean="0"/>
              <a:t>Continues long after damage and healing</a:t>
            </a:r>
          </a:p>
          <a:p>
            <a:endParaRPr lang="en-US" dirty="0" smtClean="0"/>
          </a:p>
          <a:p>
            <a:r>
              <a:rPr lang="en-US" dirty="0" smtClean="0"/>
              <a:t>Redundant, noxious</a:t>
            </a:r>
          </a:p>
          <a:p>
            <a:endParaRPr lang="en-US" dirty="0" smtClean="0"/>
          </a:p>
          <a:p>
            <a:r>
              <a:rPr lang="en-US" dirty="0" smtClean="0"/>
              <a:t>Itself is disabling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" t="6666" r="7909" b="36667"/>
          <a:stretch/>
        </p:blipFill>
        <p:spPr>
          <a:xfrm>
            <a:off x="2133600" y="228600"/>
            <a:ext cx="5486400" cy="59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6666" r="4248" b="22223"/>
          <a:stretch/>
        </p:blipFill>
        <p:spPr>
          <a:xfrm>
            <a:off x="2590799" y="457199"/>
            <a:ext cx="4648201" cy="58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Patients have three simple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 Why do I have the pain?</a:t>
            </a:r>
          </a:p>
          <a:p>
            <a:pPr marL="514350" indent="-514350">
              <a:buFont typeface="+mj-ea"/>
              <a:buAutoNum type="circleNumDbPlain"/>
            </a:pP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Is this something that will harm me?</a:t>
            </a:r>
          </a:p>
          <a:p>
            <a:pPr marL="514350" indent="-514350">
              <a:buFont typeface="+mj-ea"/>
              <a:buAutoNum type="circleNumDbPlain"/>
            </a:pP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 What can you do to stop it?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Patients have three fears: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 Underlying malignancy, tumor, cancer, crippling, shortened life!</a:t>
            </a:r>
          </a:p>
          <a:p>
            <a:pPr marL="514350" indent="-514350">
              <a:buFont typeface="+mj-ea"/>
              <a:buAutoNum type="circleNumDbPlain"/>
            </a:pP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 There’s nothing wrong and the pain is in my head!</a:t>
            </a:r>
          </a:p>
          <a:p>
            <a:pPr marL="514350" indent="-514350">
              <a:buFont typeface="+mj-ea"/>
              <a:buAutoNum type="circleNumDbPlain"/>
            </a:pP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 I will have to live the rest of my life in pain!!!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“Where do I start?”</a:t>
            </a:r>
            <a:endParaRPr lang="en-US" dirty="0"/>
          </a:p>
        </p:txBody>
      </p:sp>
      <p:pic>
        <p:nvPicPr>
          <p:cNvPr id="4" name="Content Placeholder 3" descr="heart_attack_symptoms_250x25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52600" y="1612864"/>
            <a:ext cx="5562600" cy="46667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Setting Goals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Reduce pain to a tolerable level</a:t>
            </a:r>
          </a:p>
          <a:p>
            <a:r>
              <a:rPr lang="en-US" dirty="0" smtClean="0"/>
              <a:t> Restore function physically , psychologically and vocationally</a:t>
            </a:r>
          </a:p>
          <a:p>
            <a:r>
              <a:rPr lang="en-US" dirty="0" smtClean="0"/>
              <a:t> Reduce the impact of pain (on the patient, their</a:t>
            </a:r>
          </a:p>
          <a:p>
            <a:pPr>
              <a:buNone/>
            </a:pPr>
            <a:r>
              <a:rPr lang="en-US" dirty="0" smtClean="0"/>
              <a:t>    family and lifestyle)</a:t>
            </a:r>
          </a:p>
          <a:p>
            <a:r>
              <a:rPr lang="en-US" dirty="0" smtClean="0"/>
              <a:t> Reinstitute patient responsibility (I do/ you do) </a:t>
            </a:r>
          </a:p>
          <a:p>
            <a:r>
              <a:rPr lang="en-US" dirty="0" smtClean="0"/>
              <a:t> Learn cognitive behavioral pain coping strategies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932</TotalTime>
  <Words>412</Words>
  <Application>Microsoft Office PowerPoint</Application>
  <PresentationFormat>On-screen Show (4:3)</PresentationFormat>
  <Paragraphs>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Georgia</vt:lpstr>
      <vt:lpstr>Wingdings</vt:lpstr>
      <vt:lpstr>Wingdings 2</vt:lpstr>
      <vt:lpstr>Civic</vt:lpstr>
      <vt:lpstr>Psychological Management of Chronic Pain</vt:lpstr>
      <vt:lpstr>WHAT IS PAIN ?</vt:lpstr>
      <vt:lpstr>Chronic Pain</vt:lpstr>
      <vt:lpstr>PowerPoint Presentation</vt:lpstr>
      <vt:lpstr>PowerPoint Presentation</vt:lpstr>
      <vt:lpstr> Patients have three simple questions:</vt:lpstr>
      <vt:lpstr> Patients have three fears:</vt:lpstr>
      <vt:lpstr>“Where do I start?”</vt:lpstr>
      <vt:lpstr> Setting Goals </vt:lpstr>
      <vt:lpstr> PAIN COPING BELIEFS</vt:lpstr>
      <vt:lpstr> PAIN COPING BELIEFS (cont)</vt:lpstr>
      <vt:lpstr> TAKE-HOME MESSAGE    8</vt:lpstr>
      <vt:lpstr>Meaning and Purpose</vt:lpstr>
      <vt:lpstr>BRAIN    HEART    BODY</vt:lpstr>
      <vt:lpstr>PowerPoint Presentation</vt:lpstr>
    </vt:vector>
  </TitlesOfParts>
  <Company>MSU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Pain Management</dc:title>
  <dc:creator>John Jerome</dc:creator>
  <cp:lastModifiedBy>Gong Cha-Lee</cp:lastModifiedBy>
  <cp:revision>89</cp:revision>
  <cp:lastPrinted>2009-08-26T00:29:17Z</cp:lastPrinted>
  <dcterms:created xsi:type="dcterms:W3CDTF">2009-09-07T19:51:07Z</dcterms:created>
  <dcterms:modified xsi:type="dcterms:W3CDTF">2020-01-13T14:52:46Z</dcterms:modified>
</cp:coreProperties>
</file>