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92" r:id="rId1"/>
    <p:sldMasterId id="2147484004" r:id="rId2"/>
  </p:sldMasterIdLst>
  <p:notesMasterIdLst>
    <p:notesMasterId r:id="rId28"/>
  </p:notesMasterIdLst>
  <p:sldIdLst>
    <p:sldId id="304" r:id="rId3"/>
    <p:sldId id="305" r:id="rId4"/>
    <p:sldId id="296" r:id="rId5"/>
    <p:sldId id="292" r:id="rId6"/>
    <p:sldId id="308" r:id="rId7"/>
    <p:sldId id="307" r:id="rId8"/>
    <p:sldId id="309" r:id="rId9"/>
    <p:sldId id="294" r:id="rId10"/>
    <p:sldId id="295" r:id="rId11"/>
    <p:sldId id="293" r:id="rId12"/>
    <p:sldId id="297" r:id="rId13"/>
    <p:sldId id="258" r:id="rId14"/>
    <p:sldId id="298" r:id="rId15"/>
    <p:sldId id="299" r:id="rId16"/>
    <p:sldId id="259" r:id="rId17"/>
    <p:sldId id="303" r:id="rId18"/>
    <p:sldId id="300" r:id="rId19"/>
    <p:sldId id="301" r:id="rId20"/>
    <p:sldId id="302" r:id="rId21"/>
    <p:sldId id="273" r:id="rId22"/>
    <p:sldId id="275" r:id="rId23"/>
    <p:sldId id="274" r:id="rId24"/>
    <p:sldId id="257" r:id="rId25"/>
    <p:sldId id="306" r:id="rId26"/>
    <p:sldId id="31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08" autoAdjust="0"/>
  </p:normalViewPr>
  <p:slideViewPr>
    <p:cSldViewPr snapToGrid="0">
      <p:cViewPr varScale="1">
        <p:scale>
          <a:sx n="111" d="100"/>
          <a:sy n="111" d="100"/>
        </p:scale>
        <p:origin x="161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299413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10248" y="4459526"/>
            <a:ext cx="5681980" cy="4224814"/>
          </a:xfrm>
          <a:prstGeom prst="rect">
            <a:avLst/>
          </a:prstGeom>
          <a:noFill/>
          <a:ln>
            <a:noFill/>
          </a:ln>
        </p:spPr>
        <p:txBody>
          <a:bodyPr wrap="square" lIns="94213" tIns="94213" rIns="94213" bIns="94213" anchor="ctr" anchorCtr="0">
            <a:noAutofit/>
          </a:bodyPr>
          <a:lstStyle/>
          <a:p>
            <a:pPr>
              <a:buNone/>
            </a:pPr>
            <a:endParaRPr dirty="0"/>
          </a:p>
        </p:txBody>
      </p:sp>
      <p:sp>
        <p:nvSpPr>
          <p:cNvPr id="202" name="Shape 202"/>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77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dirty="0"/>
          </a:p>
        </p:txBody>
      </p:sp>
    </p:spTree>
    <p:extLst>
      <p:ext uri="{BB962C8B-B14F-4D97-AF65-F5344CB8AC3E}">
        <p14:creationId xmlns:p14="http://schemas.microsoft.com/office/powerpoint/2010/main" val="15720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dirty="0"/>
          </a:p>
        </p:txBody>
      </p:sp>
    </p:spTree>
    <p:extLst>
      <p:ext uri="{BB962C8B-B14F-4D97-AF65-F5344CB8AC3E}">
        <p14:creationId xmlns:p14="http://schemas.microsoft.com/office/powerpoint/2010/main" val="317623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dirty="0"/>
          </a:p>
        </p:txBody>
      </p:sp>
    </p:spTree>
    <p:extLst>
      <p:ext uri="{BB962C8B-B14F-4D97-AF65-F5344CB8AC3E}">
        <p14:creationId xmlns:p14="http://schemas.microsoft.com/office/powerpoint/2010/main" val="34557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507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c3903296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c3903296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237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c390329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c39032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069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c390329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c39032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345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54B Drug Court</a:t>
            </a:r>
          </a:p>
        </p:txBody>
      </p:sp>
    </p:spTree>
    <p:extLst>
      <p:ext uri="{BB962C8B-B14F-4D97-AF65-F5344CB8AC3E}">
        <p14:creationId xmlns:p14="http://schemas.microsoft.com/office/powerpoint/2010/main" val="257454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a:t>
            </a:r>
            <a:r>
              <a:rPr lang="en-US" baseline="30000" dirty="0"/>
              <a:t>th</a:t>
            </a:r>
            <a:r>
              <a:rPr lang="en-US" dirty="0"/>
              <a:t> CC MHC</a:t>
            </a:r>
          </a:p>
        </p:txBody>
      </p:sp>
    </p:spTree>
    <p:extLst>
      <p:ext uri="{BB962C8B-B14F-4D97-AF65-F5344CB8AC3E}">
        <p14:creationId xmlns:p14="http://schemas.microsoft.com/office/powerpoint/2010/main" val="79317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c390328d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c390328d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This is the canvas wall displayed in the hallway of probation at 54B District Court. Each Graduate</a:t>
            </a:r>
            <a:r>
              <a:rPr lang="en-US" baseline="0" dirty="0"/>
              <a:t> </a:t>
            </a:r>
            <a:r>
              <a:rPr lang="en-US" dirty="0"/>
              <a:t>paints a canvas showing what this program meant to them. </a:t>
            </a:r>
          </a:p>
          <a:p>
            <a:r>
              <a:rPr lang="en-US" dirty="0"/>
              <a:t>Fall down seven times, get up Eight</a:t>
            </a:r>
          </a:p>
          <a:p>
            <a:r>
              <a:rPr lang="en-US" dirty="0"/>
              <a:t>Keep growing</a:t>
            </a:r>
          </a:p>
          <a:p>
            <a:r>
              <a:rPr lang="en-US" dirty="0"/>
              <a:t>Rock Bottom became the solid foundation on which I rebuilt my life.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641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5192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078"/>
            <a:ext cx="8229600" cy="59412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57351"/>
            <a:ext cx="8229600" cy="29372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55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28701"/>
            <a:ext cx="2057400" cy="356592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28701"/>
            <a:ext cx="6019800" cy="35659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08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31432266"/>
      </p:ext>
    </p:extLst>
  </p:cSld>
  <p:clrMapOvr>
    <a:masterClrMapping/>
  </p:clrMapOvr>
  <p:transition>
    <p:cut thruBlk="1"/>
  </p:transition>
  <p:hf sldNum="0"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08575547"/>
      </p:ext>
    </p:extLst>
  </p:cSld>
  <p:clrMapOvr>
    <a:masterClrMapping/>
  </p:clrMapOvr>
  <p:transition>
    <p:cut thruBlk="1"/>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82703473"/>
      </p:ext>
    </p:extLst>
  </p:cSld>
  <p:clrMapOvr>
    <a:masterClrMapping/>
  </p:clrMapOvr>
  <p:transition>
    <p:cut thruBlk="1"/>
  </p:transition>
  <p:hf sldNum="0"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1/29/2020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67349084"/>
      </p:ext>
    </p:extLst>
  </p:cSld>
  <p:clrMapOvr>
    <a:masterClrMapping/>
  </p:clrMapOvr>
  <p:transition>
    <p:cut thruBlk="1"/>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1/29/2020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53696979"/>
      </p:ext>
    </p:extLst>
  </p:cSld>
  <p:clrMapOvr>
    <a:masterClrMapping/>
  </p:clrMapOvr>
  <p:transition>
    <p:cut thruBlk="1"/>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1/29/2020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65857605"/>
      </p:ext>
    </p:extLst>
  </p:cSld>
  <p:clrMapOvr>
    <a:masterClrMapping/>
  </p:clrMapOvr>
  <p:transition>
    <p:cut thruBlk="1"/>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1/29/2020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12797494"/>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1/29/2020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31477190"/>
      </p:ext>
    </p:extLst>
  </p:cSld>
  <p:clrMapOvr>
    <a:masterClrMapping/>
  </p:clrMapOvr>
  <p:transition>
    <p:cut thruBlk="1"/>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304800" y="1028700"/>
            <a:ext cx="8229600" cy="7429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r>
              <a:rPr lang="en-US"/>
              <a:t>Click to edit Master title style</a:t>
            </a:r>
            <a:endParaRPr lang="en-US" dirty="0"/>
          </a:p>
        </p:txBody>
      </p:sp>
      <p:sp>
        <p:nvSpPr>
          <p:cNvPr id="5" name="Rectangle 5"/>
          <p:cNvSpPr>
            <a:spLocks noGrp="1" noChangeArrowheads="1"/>
          </p:cNvSpPr>
          <p:nvPr>
            <p:ph type="body" idx="1"/>
          </p:nvPr>
        </p:nvSpPr>
        <p:spPr bwMode="auto">
          <a:xfrm>
            <a:off x="457200" y="1863328"/>
            <a:ext cx="8229600" cy="27658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8772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7235715"/>
      </p:ext>
    </p:extLst>
  </p:cSld>
  <p:clrMapOvr>
    <a:masterClrMapping/>
  </p:clrMapOvr>
  <p:transition>
    <p:cut thruBlk="1"/>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9147195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84751512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8337450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0130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7490162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69638782"/>
      </p:ext>
    </p:extLst>
  </p:cSld>
  <p:clrMapOvr>
    <a:masterClrMapping/>
  </p:clrMapOvr>
  <p:transition>
    <p:cut thruBlk="1"/>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63308955"/>
      </p:ext>
    </p:extLst>
  </p:cSld>
  <p:clrMapOvr>
    <a:masterClrMapping/>
  </p:clrMapOvr>
  <p:transition>
    <p:cut thruBlk="1"/>
  </p:transition>
  <p:hf sldNum="0"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891" lvl="0" indent="-257168">
              <a:spcBef>
                <a:spcPts val="0"/>
              </a:spcBef>
              <a:spcAft>
                <a:spcPts val="0"/>
              </a:spcAft>
              <a:buSzPts val="1800"/>
              <a:buChar char="●"/>
              <a:defRPr/>
            </a:lvl1pPr>
            <a:lvl2pPr marL="685783" lvl="1" indent="-238119">
              <a:spcBef>
                <a:spcPts val="1200"/>
              </a:spcBef>
              <a:spcAft>
                <a:spcPts val="0"/>
              </a:spcAft>
              <a:buSzPts val="1400"/>
              <a:buChar char="○"/>
              <a:defRPr/>
            </a:lvl2pPr>
            <a:lvl3pPr marL="1028674" lvl="2" indent="-238119">
              <a:spcBef>
                <a:spcPts val="1200"/>
              </a:spcBef>
              <a:spcAft>
                <a:spcPts val="0"/>
              </a:spcAft>
              <a:buSzPts val="1400"/>
              <a:buChar char="■"/>
              <a:defRPr/>
            </a:lvl3pPr>
            <a:lvl4pPr marL="1371566" lvl="3" indent="-238119">
              <a:spcBef>
                <a:spcPts val="1200"/>
              </a:spcBef>
              <a:spcAft>
                <a:spcPts val="0"/>
              </a:spcAft>
              <a:buSzPts val="1400"/>
              <a:buChar char="●"/>
              <a:defRPr/>
            </a:lvl4pPr>
            <a:lvl5pPr marL="1714457" lvl="4" indent="-238119">
              <a:spcBef>
                <a:spcPts val="1200"/>
              </a:spcBef>
              <a:spcAft>
                <a:spcPts val="0"/>
              </a:spcAft>
              <a:buSzPts val="1400"/>
              <a:buChar char="○"/>
              <a:defRPr/>
            </a:lvl5pPr>
            <a:lvl6pPr marL="2057349" lvl="5" indent="-238119">
              <a:spcBef>
                <a:spcPts val="1200"/>
              </a:spcBef>
              <a:spcAft>
                <a:spcPts val="0"/>
              </a:spcAft>
              <a:buSzPts val="1400"/>
              <a:buChar char="■"/>
              <a:defRPr/>
            </a:lvl6pPr>
            <a:lvl7pPr marL="2400240" lvl="6" indent="-238119">
              <a:spcBef>
                <a:spcPts val="1200"/>
              </a:spcBef>
              <a:spcAft>
                <a:spcPts val="0"/>
              </a:spcAft>
              <a:buSzPts val="1400"/>
              <a:buChar char="●"/>
              <a:defRPr/>
            </a:lvl7pPr>
            <a:lvl8pPr marL="2743131" lvl="7" indent="-238119">
              <a:spcBef>
                <a:spcPts val="1200"/>
              </a:spcBef>
              <a:spcAft>
                <a:spcPts val="0"/>
              </a:spcAft>
              <a:buSzPts val="1400"/>
              <a:buChar char="○"/>
              <a:defRPr/>
            </a:lvl8pPr>
            <a:lvl9pPr marL="3086023" lvl="8" indent="-238119">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6452486"/>
      </p:ext>
    </p:extLst>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79769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4171"/>
            <a:ext cx="8229600" cy="54887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299442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299442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5771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078"/>
            <a:ext cx="8229600" cy="594122"/>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57350"/>
            <a:ext cx="4040188" cy="40005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57401"/>
            <a:ext cx="4040188" cy="2537222"/>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657350"/>
            <a:ext cx="4041775" cy="40005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57401"/>
            <a:ext cx="4041775" cy="2537222"/>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62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078"/>
            <a:ext cx="8229600" cy="59412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8747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96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028700"/>
            <a:ext cx="3008313" cy="514350"/>
          </a:xfrm>
          <a:prstGeom prst="rect">
            <a:avLst/>
          </a:prstGeo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1028701"/>
            <a:ext cx="5111750" cy="3565922"/>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43051"/>
            <a:ext cx="3008313" cy="305157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2558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028701"/>
            <a:ext cx="5486400" cy="251698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9767061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BE79F9-F323-4C26-BEF3-951ACAD8D3D7}"/>
              </a:ext>
            </a:extLst>
          </p:cNvPr>
          <p:cNvSpPr>
            <a:spLocks noChangeArrowheads="1"/>
          </p:cNvSpPr>
          <p:nvPr/>
        </p:nvSpPr>
        <p:spPr bwMode="auto">
          <a:xfrm>
            <a:off x="0" y="0"/>
            <a:ext cx="9144000" cy="628650"/>
          </a:xfrm>
          <a:prstGeom prst="rect">
            <a:avLst/>
          </a:prstGeom>
          <a:solidFill>
            <a:srgbClr val="18453B"/>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a:lstStyle>
          <a:p>
            <a:pPr>
              <a:buClrTx/>
              <a:buFontTx/>
              <a:buNone/>
              <a:defRPr/>
            </a:pPr>
            <a:endParaRPr lang="en-US" sz="1350" dirty="0">
              <a:solidFill>
                <a:srgbClr val="000000"/>
              </a:solidFill>
            </a:endParaRPr>
          </a:p>
        </p:txBody>
      </p:sp>
      <p:grpSp>
        <p:nvGrpSpPr>
          <p:cNvPr id="2" name="Group 10">
            <a:extLst>
              <a:ext uri="{FF2B5EF4-FFF2-40B4-BE49-F238E27FC236}">
                <a16:creationId xmlns:a16="http://schemas.microsoft.com/office/drawing/2014/main" id="{42508F2B-0DFC-421E-934E-31F11BB6BE4F}"/>
              </a:ext>
            </a:extLst>
          </p:cNvPr>
          <p:cNvGrpSpPr>
            <a:grpSpLocks noChangeAspect="1"/>
          </p:cNvGrpSpPr>
          <p:nvPr/>
        </p:nvGrpSpPr>
        <p:grpSpPr bwMode="auto">
          <a:xfrm>
            <a:off x="6248401" y="-857250"/>
            <a:ext cx="2722563" cy="2041922"/>
            <a:chOff x="2021" y="1304"/>
            <a:chExt cx="1715" cy="1715"/>
          </a:xfrm>
          <a:solidFill>
            <a:schemeClr val="bg1"/>
          </a:solidFill>
        </p:grpSpPr>
        <p:sp>
          <p:nvSpPr>
            <p:cNvPr id="14" name="Freeform 13">
              <a:extLst>
                <a:ext uri="{FF2B5EF4-FFF2-40B4-BE49-F238E27FC236}">
                  <a16:creationId xmlns:a16="http://schemas.microsoft.com/office/drawing/2014/main" id="{4F177D9E-F627-4E3F-BA47-EA21DFA2DEF2}"/>
                </a:ext>
              </a:extLst>
            </p:cNvPr>
            <p:cNvSpPr>
              <a:spLocks noEditPoints="1"/>
            </p:cNvSpPr>
            <p:nvPr/>
          </p:nvSpPr>
          <p:spPr bwMode="auto">
            <a:xfrm>
              <a:off x="2071" y="1354"/>
              <a:ext cx="1615" cy="1615"/>
            </a:xfrm>
            <a:custGeom>
              <a:avLst/>
              <a:gdLst/>
              <a:ahLst/>
              <a:cxnLst>
                <a:cxn ang="0">
                  <a:pos x="854" y="1550"/>
                </a:cxn>
                <a:cxn ang="0">
                  <a:pos x="893" y="1547"/>
                </a:cxn>
                <a:cxn ang="0">
                  <a:pos x="932" y="1541"/>
                </a:cxn>
                <a:cxn ang="0">
                  <a:pos x="970" y="1534"/>
                </a:cxn>
                <a:cxn ang="0">
                  <a:pos x="607" y="1525"/>
                </a:cxn>
                <a:cxn ang="0">
                  <a:pos x="585" y="1518"/>
                </a:cxn>
                <a:cxn ang="0">
                  <a:pos x="540" y="1503"/>
                </a:cxn>
                <a:cxn ang="0">
                  <a:pos x="1143" y="1542"/>
                </a:cxn>
                <a:cxn ang="0">
                  <a:pos x="477" y="1475"/>
                </a:cxn>
                <a:cxn ang="0">
                  <a:pos x="411" y="1511"/>
                </a:cxn>
                <a:cxn ang="0">
                  <a:pos x="374" y="1489"/>
                </a:cxn>
                <a:cxn ang="0">
                  <a:pos x="339" y="1466"/>
                </a:cxn>
                <a:cxn ang="0">
                  <a:pos x="346" y="1391"/>
                </a:cxn>
                <a:cxn ang="0">
                  <a:pos x="310" y="1361"/>
                </a:cxn>
                <a:cxn ang="0">
                  <a:pos x="287" y="1339"/>
                </a:cxn>
                <a:cxn ang="0">
                  <a:pos x="255" y="1305"/>
                </a:cxn>
                <a:cxn ang="0">
                  <a:pos x="224" y="1270"/>
                </a:cxn>
                <a:cxn ang="0">
                  <a:pos x="1414" y="1239"/>
                </a:cxn>
                <a:cxn ang="0">
                  <a:pos x="179" y="1206"/>
                </a:cxn>
                <a:cxn ang="0">
                  <a:pos x="159" y="1173"/>
                </a:cxn>
                <a:cxn ang="0">
                  <a:pos x="148" y="1153"/>
                </a:cxn>
                <a:cxn ang="0">
                  <a:pos x="73" y="1144"/>
                </a:cxn>
                <a:cxn ang="0">
                  <a:pos x="116" y="1082"/>
                </a:cxn>
                <a:cxn ang="0">
                  <a:pos x="102" y="1045"/>
                </a:cxn>
                <a:cxn ang="0">
                  <a:pos x="30" y="1024"/>
                </a:cxn>
                <a:cxn ang="0">
                  <a:pos x="16" y="968"/>
                </a:cxn>
                <a:cxn ang="0">
                  <a:pos x="11" y="942"/>
                </a:cxn>
                <a:cxn ang="0">
                  <a:pos x="4" y="884"/>
                </a:cxn>
                <a:cxn ang="0">
                  <a:pos x="2" y="858"/>
                </a:cxn>
                <a:cxn ang="0">
                  <a:pos x="64" y="800"/>
                </a:cxn>
                <a:cxn ang="0">
                  <a:pos x="65" y="761"/>
                </a:cxn>
                <a:cxn ang="0">
                  <a:pos x="68" y="722"/>
                </a:cxn>
                <a:cxn ang="0">
                  <a:pos x="74" y="683"/>
                </a:cxn>
                <a:cxn ang="0">
                  <a:pos x="81" y="645"/>
                </a:cxn>
                <a:cxn ang="0">
                  <a:pos x="86" y="623"/>
                </a:cxn>
                <a:cxn ang="0">
                  <a:pos x="97" y="585"/>
                </a:cxn>
                <a:cxn ang="0">
                  <a:pos x="112" y="541"/>
                </a:cxn>
                <a:cxn ang="0">
                  <a:pos x="124" y="512"/>
                </a:cxn>
                <a:cxn ang="0">
                  <a:pos x="84" y="448"/>
                </a:cxn>
                <a:cxn ang="0">
                  <a:pos x="112" y="397"/>
                </a:cxn>
                <a:cxn ang="0">
                  <a:pos x="126" y="374"/>
                </a:cxn>
                <a:cxn ang="0">
                  <a:pos x="149" y="340"/>
                </a:cxn>
                <a:cxn ang="0">
                  <a:pos x="224" y="346"/>
                </a:cxn>
                <a:cxn ang="0">
                  <a:pos x="255" y="309"/>
                </a:cxn>
                <a:cxn ang="0">
                  <a:pos x="276" y="287"/>
                </a:cxn>
                <a:cxn ang="0">
                  <a:pos x="310" y="255"/>
                </a:cxn>
                <a:cxn ang="0">
                  <a:pos x="346" y="225"/>
                </a:cxn>
                <a:cxn ang="0">
                  <a:pos x="339" y="150"/>
                </a:cxn>
                <a:cxn ang="0">
                  <a:pos x="1241" y="126"/>
                </a:cxn>
                <a:cxn ang="0">
                  <a:pos x="411" y="104"/>
                </a:cxn>
                <a:cxn ang="0">
                  <a:pos x="477" y="141"/>
                </a:cxn>
                <a:cxn ang="0">
                  <a:pos x="498" y="131"/>
                </a:cxn>
                <a:cxn ang="0">
                  <a:pos x="540" y="113"/>
                </a:cxn>
                <a:cxn ang="0">
                  <a:pos x="585" y="97"/>
                </a:cxn>
                <a:cxn ang="0">
                  <a:pos x="607" y="91"/>
                </a:cxn>
                <a:cxn ang="0">
                  <a:pos x="632" y="19"/>
                </a:cxn>
                <a:cxn ang="0">
                  <a:pos x="683" y="74"/>
                </a:cxn>
                <a:cxn ang="0">
                  <a:pos x="715" y="5"/>
                </a:cxn>
                <a:cxn ang="0">
                  <a:pos x="761" y="65"/>
                </a:cxn>
              </a:cxnLst>
              <a:rect l="0" t="0" r="r" b="b"/>
              <a:pathLst>
                <a:path w="1615" h="1615">
                  <a:moveTo>
                    <a:pt x="800" y="1552"/>
                  </a:moveTo>
                  <a:lnTo>
                    <a:pt x="815" y="1552"/>
                  </a:lnTo>
                  <a:lnTo>
                    <a:pt x="815" y="1615"/>
                  </a:lnTo>
                  <a:lnTo>
                    <a:pt x="800" y="1615"/>
                  </a:lnTo>
                  <a:lnTo>
                    <a:pt x="800" y="1552"/>
                  </a:lnTo>
                  <a:close/>
                  <a:moveTo>
                    <a:pt x="854" y="1550"/>
                  </a:moveTo>
                  <a:lnTo>
                    <a:pt x="858" y="1614"/>
                  </a:lnTo>
                  <a:lnTo>
                    <a:pt x="842" y="1614"/>
                  </a:lnTo>
                  <a:lnTo>
                    <a:pt x="838" y="1551"/>
                  </a:lnTo>
                  <a:lnTo>
                    <a:pt x="847" y="1551"/>
                  </a:lnTo>
                  <a:lnTo>
                    <a:pt x="854" y="1550"/>
                  </a:lnTo>
                  <a:close/>
                  <a:moveTo>
                    <a:pt x="761" y="1550"/>
                  </a:moveTo>
                  <a:lnTo>
                    <a:pt x="769" y="1551"/>
                  </a:lnTo>
                  <a:lnTo>
                    <a:pt x="777" y="1551"/>
                  </a:lnTo>
                  <a:lnTo>
                    <a:pt x="773" y="1614"/>
                  </a:lnTo>
                  <a:lnTo>
                    <a:pt x="758" y="1614"/>
                  </a:lnTo>
                  <a:lnTo>
                    <a:pt x="761" y="1550"/>
                  </a:lnTo>
                  <a:close/>
                  <a:moveTo>
                    <a:pt x="893" y="1547"/>
                  </a:moveTo>
                  <a:lnTo>
                    <a:pt x="900" y="1610"/>
                  </a:lnTo>
                  <a:lnTo>
                    <a:pt x="884" y="1612"/>
                  </a:lnTo>
                  <a:lnTo>
                    <a:pt x="877" y="1549"/>
                  </a:lnTo>
                  <a:lnTo>
                    <a:pt x="893" y="1547"/>
                  </a:lnTo>
                  <a:close/>
                  <a:moveTo>
                    <a:pt x="722" y="1547"/>
                  </a:moveTo>
                  <a:lnTo>
                    <a:pt x="738" y="1549"/>
                  </a:lnTo>
                  <a:lnTo>
                    <a:pt x="731" y="1612"/>
                  </a:lnTo>
                  <a:lnTo>
                    <a:pt x="715" y="1610"/>
                  </a:lnTo>
                  <a:lnTo>
                    <a:pt x="722" y="1547"/>
                  </a:lnTo>
                  <a:close/>
                  <a:moveTo>
                    <a:pt x="932" y="1541"/>
                  </a:moveTo>
                  <a:lnTo>
                    <a:pt x="942" y="1604"/>
                  </a:lnTo>
                  <a:lnTo>
                    <a:pt x="926" y="1606"/>
                  </a:lnTo>
                  <a:lnTo>
                    <a:pt x="916" y="1544"/>
                  </a:lnTo>
                  <a:lnTo>
                    <a:pt x="924" y="1543"/>
                  </a:lnTo>
                  <a:lnTo>
                    <a:pt x="932" y="1541"/>
                  </a:lnTo>
                  <a:close/>
                  <a:moveTo>
                    <a:pt x="683" y="1541"/>
                  </a:moveTo>
                  <a:lnTo>
                    <a:pt x="691" y="1543"/>
                  </a:lnTo>
                  <a:lnTo>
                    <a:pt x="699" y="1544"/>
                  </a:lnTo>
                  <a:lnTo>
                    <a:pt x="689" y="1606"/>
                  </a:lnTo>
                  <a:lnTo>
                    <a:pt x="673" y="1604"/>
                  </a:lnTo>
                  <a:lnTo>
                    <a:pt x="683" y="1541"/>
                  </a:lnTo>
                  <a:close/>
                  <a:moveTo>
                    <a:pt x="970" y="1534"/>
                  </a:moveTo>
                  <a:lnTo>
                    <a:pt x="984" y="1596"/>
                  </a:lnTo>
                  <a:lnTo>
                    <a:pt x="967" y="1599"/>
                  </a:lnTo>
                  <a:lnTo>
                    <a:pt x="954" y="1538"/>
                  </a:lnTo>
                  <a:lnTo>
                    <a:pt x="970" y="1534"/>
                  </a:lnTo>
                  <a:close/>
                  <a:moveTo>
                    <a:pt x="645" y="1534"/>
                  </a:moveTo>
                  <a:lnTo>
                    <a:pt x="661" y="1538"/>
                  </a:lnTo>
                  <a:lnTo>
                    <a:pt x="648" y="1599"/>
                  </a:lnTo>
                  <a:lnTo>
                    <a:pt x="632" y="1596"/>
                  </a:lnTo>
                  <a:lnTo>
                    <a:pt x="645" y="1534"/>
                  </a:lnTo>
                  <a:close/>
                  <a:moveTo>
                    <a:pt x="1008" y="1525"/>
                  </a:moveTo>
                  <a:lnTo>
                    <a:pt x="1024" y="1586"/>
                  </a:lnTo>
                  <a:lnTo>
                    <a:pt x="1009" y="1590"/>
                  </a:lnTo>
                  <a:lnTo>
                    <a:pt x="992" y="1529"/>
                  </a:lnTo>
                  <a:lnTo>
                    <a:pt x="1008" y="1525"/>
                  </a:lnTo>
                  <a:close/>
                  <a:moveTo>
                    <a:pt x="607" y="1525"/>
                  </a:moveTo>
                  <a:lnTo>
                    <a:pt x="623" y="1529"/>
                  </a:lnTo>
                  <a:lnTo>
                    <a:pt x="607" y="1590"/>
                  </a:lnTo>
                  <a:lnTo>
                    <a:pt x="591" y="1586"/>
                  </a:lnTo>
                  <a:lnTo>
                    <a:pt x="607" y="1525"/>
                  </a:lnTo>
                  <a:close/>
                  <a:moveTo>
                    <a:pt x="1045" y="1513"/>
                  </a:moveTo>
                  <a:lnTo>
                    <a:pt x="1065" y="1573"/>
                  </a:lnTo>
                  <a:lnTo>
                    <a:pt x="1050" y="1578"/>
                  </a:lnTo>
                  <a:lnTo>
                    <a:pt x="1030" y="1518"/>
                  </a:lnTo>
                  <a:lnTo>
                    <a:pt x="1045" y="1513"/>
                  </a:lnTo>
                  <a:close/>
                  <a:moveTo>
                    <a:pt x="570" y="1513"/>
                  </a:moveTo>
                  <a:lnTo>
                    <a:pt x="585" y="1518"/>
                  </a:lnTo>
                  <a:lnTo>
                    <a:pt x="565" y="1578"/>
                  </a:lnTo>
                  <a:lnTo>
                    <a:pt x="550" y="1573"/>
                  </a:lnTo>
                  <a:lnTo>
                    <a:pt x="570" y="1513"/>
                  </a:lnTo>
                  <a:close/>
                  <a:moveTo>
                    <a:pt x="1082" y="1500"/>
                  </a:moveTo>
                  <a:lnTo>
                    <a:pt x="1104" y="1559"/>
                  </a:lnTo>
                  <a:lnTo>
                    <a:pt x="1089" y="1564"/>
                  </a:lnTo>
                  <a:lnTo>
                    <a:pt x="1067" y="1505"/>
                  </a:lnTo>
                  <a:lnTo>
                    <a:pt x="1075" y="1503"/>
                  </a:lnTo>
                  <a:lnTo>
                    <a:pt x="1082" y="1500"/>
                  </a:lnTo>
                  <a:close/>
                  <a:moveTo>
                    <a:pt x="533" y="1500"/>
                  </a:moveTo>
                  <a:lnTo>
                    <a:pt x="540" y="1503"/>
                  </a:lnTo>
                  <a:lnTo>
                    <a:pt x="548" y="1505"/>
                  </a:lnTo>
                  <a:lnTo>
                    <a:pt x="526" y="1564"/>
                  </a:lnTo>
                  <a:lnTo>
                    <a:pt x="511" y="1559"/>
                  </a:lnTo>
                  <a:lnTo>
                    <a:pt x="533" y="1500"/>
                  </a:lnTo>
                  <a:close/>
                  <a:moveTo>
                    <a:pt x="498" y="1485"/>
                  </a:moveTo>
                  <a:lnTo>
                    <a:pt x="512" y="1491"/>
                  </a:lnTo>
                  <a:lnTo>
                    <a:pt x="486" y="1549"/>
                  </a:lnTo>
                  <a:lnTo>
                    <a:pt x="472" y="1542"/>
                  </a:lnTo>
                  <a:lnTo>
                    <a:pt x="498" y="1485"/>
                  </a:lnTo>
                  <a:close/>
                  <a:moveTo>
                    <a:pt x="1118" y="1484"/>
                  </a:moveTo>
                  <a:lnTo>
                    <a:pt x="1143" y="1542"/>
                  </a:lnTo>
                  <a:lnTo>
                    <a:pt x="1129" y="1549"/>
                  </a:lnTo>
                  <a:lnTo>
                    <a:pt x="1103" y="1491"/>
                  </a:lnTo>
                  <a:lnTo>
                    <a:pt x="1111" y="1488"/>
                  </a:lnTo>
                  <a:lnTo>
                    <a:pt x="1118" y="1484"/>
                  </a:lnTo>
                  <a:close/>
                  <a:moveTo>
                    <a:pt x="1153" y="1467"/>
                  </a:moveTo>
                  <a:lnTo>
                    <a:pt x="1181" y="1524"/>
                  </a:lnTo>
                  <a:lnTo>
                    <a:pt x="1167" y="1531"/>
                  </a:lnTo>
                  <a:lnTo>
                    <a:pt x="1138" y="1475"/>
                  </a:lnTo>
                  <a:lnTo>
                    <a:pt x="1153" y="1467"/>
                  </a:lnTo>
                  <a:close/>
                  <a:moveTo>
                    <a:pt x="462" y="1467"/>
                  </a:moveTo>
                  <a:lnTo>
                    <a:pt x="477" y="1475"/>
                  </a:lnTo>
                  <a:lnTo>
                    <a:pt x="448" y="1531"/>
                  </a:lnTo>
                  <a:lnTo>
                    <a:pt x="434" y="1524"/>
                  </a:lnTo>
                  <a:lnTo>
                    <a:pt x="462" y="1467"/>
                  </a:lnTo>
                  <a:close/>
                  <a:moveTo>
                    <a:pt x="1187" y="1448"/>
                  </a:moveTo>
                  <a:lnTo>
                    <a:pt x="1218" y="1503"/>
                  </a:lnTo>
                  <a:lnTo>
                    <a:pt x="1204" y="1511"/>
                  </a:lnTo>
                  <a:lnTo>
                    <a:pt x="1173" y="1456"/>
                  </a:lnTo>
                  <a:lnTo>
                    <a:pt x="1187" y="1448"/>
                  </a:lnTo>
                  <a:close/>
                  <a:moveTo>
                    <a:pt x="429" y="1448"/>
                  </a:moveTo>
                  <a:lnTo>
                    <a:pt x="443" y="1456"/>
                  </a:lnTo>
                  <a:lnTo>
                    <a:pt x="411" y="1511"/>
                  </a:lnTo>
                  <a:lnTo>
                    <a:pt x="397" y="1503"/>
                  </a:lnTo>
                  <a:lnTo>
                    <a:pt x="429" y="1448"/>
                  </a:lnTo>
                  <a:close/>
                  <a:moveTo>
                    <a:pt x="1219" y="1427"/>
                  </a:moveTo>
                  <a:lnTo>
                    <a:pt x="1254" y="1480"/>
                  </a:lnTo>
                  <a:lnTo>
                    <a:pt x="1241" y="1489"/>
                  </a:lnTo>
                  <a:lnTo>
                    <a:pt x="1206" y="1436"/>
                  </a:lnTo>
                  <a:lnTo>
                    <a:pt x="1213" y="1432"/>
                  </a:lnTo>
                  <a:lnTo>
                    <a:pt x="1219" y="1427"/>
                  </a:lnTo>
                  <a:close/>
                  <a:moveTo>
                    <a:pt x="396" y="1427"/>
                  </a:moveTo>
                  <a:lnTo>
                    <a:pt x="409" y="1436"/>
                  </a:lnTo>
                  <a:lnTo>
                    <a:pt x="374" y="1489"/>
                  </a:lnTo>
                  <a:lnTo>
                    <a:pt x="361" y="1480"/>
                  </a:lnTo>
                  <a:lnTo>
                    <a:pt x="396" y="1427"/>
                  </a:lnTo>
                  <a:close/>
                  <a:moveTo>
                    <a:pt x="1252" y="1405"/>
                  </a:moveTo>
                  <a:lnTo>
                    <a:pt x="1289" y="1456"/>
                  </a:lnTo>
                  <a:lnTo>
                    <a:pt x="1276" y="1466"/>
                  </a:lnTo>
                  <a:lnTo>
                    <a:pt x="1239" y="1414"/>
                  </a:lnTo>
                  <a:lnTo>
                    <a:pt x="1252" y="1405"/>
                  </a:lnTo>
                  <a:close/>
                  <a:moveTo>
                    <a:pt x="363" y="1405"/>
                  </a:moveTo>
                  <a:lnTo>
                    <a:pt x="370" y="1410"/>
                  </a:lnTo>
                  <a:lnTo>
                    <a:pt x="376" y="1414"/>
                  </a:lnTo>
                  <a:lnTo>
                    <a:pt x="339" y="1466"/>
                  </a:lnTo>
                  <a:lnTo>
                    <a:pt x="326" y="1456"/>
                  </a:lnTo>
                  <a:lnTo>
                    <a:pt x="363" y="1405"/>
                  </a:lnTo>
                  <a:close/>
                  <a:moveTo>
                    <a:pt x="1282" y="1381"/>
                  </a:moveTo>
                  <a:lnTo>
                    <a:pt x="1322" y="1430"/>
                  </a:lnTo>
                  <a:lnTo>
                    <a:pt x="1309" y="1440"/>
                  </a:lnTo>
                  <a:lnTo>
                    <a:pt x="1269" y="1391"/>
                  </a:lnTo>
                  <a:lnTo>
                    <a:pt x="1276" y="1386"/>
                  </a:lnTo>
                  <a:lnTo>
                    <a:pt x="1282" y="1381"/>
                  </a:lnTo>
                  <a:close/>
                  <a:moveTo>
                    <a:pt x="333" y="1381"/>
                  </a:moveTo>
                  <a:lnTo>
                    <a:pt x="339" y="1386"/>
                  </a:lnTo>
                  <a:lnTo>
                    <a:pt x="346" y="1391"/>
                  </a:lnTo>
                  <a:lnTo>
                    <a:pt x="306" y="1440"/>
                  </a:lnTo>
                  <a:lnTo>
                    <a:pt x="293" y="1430"/>
                  </a:lnTo>
                  <a:lnTo>
                    <a:pt x="333" y="1381"/>
                  </a:lnTo>
                  <a:close/>
                  <a:moveTo>
                    <a:pt x="1312" y="1355"/>
                  </a:moveTo>
                  <a:lnTo>
                    <a:pt x="1354" y="1402"/>
                  </a:lnTo>
                  <a:lnTo>
                    <a:pt x="1342" y="1413"/>
                  </a:lnTo>
                  <a:lnTo>
                    <a:pt x="1300" y="1366"/>
                  </a:lnTo>
                  <a:lnTo>
                    <a:pt x="1306" y="1361"/>
                  </a:lnTo>
                  <a:lnTo>
                    <a:pt x="1312" y="1355"/>
                  </a:lnTo>
                  <a:close/>
                  <a:moveTo>
                    <a:pt x="304" y="1355"/>
                  </a:moveTo>
                  <a:lnTo>
                    <a:pt x="310" y="1361"/>
                  </a:lnTo>
                  <a:lnTo>
                    <a:pt x="316" y="1366"/>
                  </a:lnTo>
                  <a:lnTo>
                    <a:pt x="273" y="1413"/>
                  </a:lnTo>
                  <a:lnTo>
                    <a:pt x="261" y="1402"/>
                  </a:lnTo>
                  <a:lnTo>
                    <a:pt x="304" y="1355"/>
                  </a:lnTo>
                  <a:close/>
                  <a:moveTo>
                    <a:pt x="1340" y="1328"/>
                  </a:moveTo>
                  <a:lnTo>
                    <a:pt x="1384" y="1373"/>
                  </a:lnTo>
                  <a:lnTo>
                    <a:pt x="1373" y="1384"/>
                  </a:lnTo>
                  <a:lnTo>
                    <a:pt x="1328" y="1339"/>
                  </a:lnTo>
                  <a:lnTo>
                    <a:pt x="1340" y="1328"/>
                  </a:lnTo>
                  <a:close/>
                  <a:moveTo>
                    <a:pt x="276" y="1328"/>
                  </a:moveTo>
                  <a:lnTo>
                    <a:pt x="287" y="1339"/>
                  </a:lnTo>
                  <a:lnTo>
                    <a:pt x="242" y="1384"/>
                  </a:lnTo>
                  <a:lnTo>
                    <a:pt x="231" y="1373"/>
                  </a:lnTo>
                  <a:lnTo>
                    <a:pt x="276" y="1328"/>
                  </a:lnTo>
                  <a:close/>
                  <a:moveTo>
                    <a:pt x="1366" y="1300"/>
                  </a:moveTo>
                  <a:lnTo>
                    <a:pt x="1413" y="1342"/>
                  </a:lnTo>
                  <a:lnTo>
                    <a:pt x="1402" y="1354"/>
                  </a:lnTo>
                  <a:lnTo>
                    <a:pt x="1355" y="1312"/>
                  </a:lnTo>
                  <a:lnTo>
                    <a:pt x="1361" y="1305"/>
                  </a:lnTo>
                  <a:lnTo>
                    <a:pt x="1366" y="1300"/>
                  </a:lnTo>
                  <a:close/>
                  <a:moveTo>
                    <a:pt x="249" y="1300"/>
                  </a:moveTo>
                  <a:lnTo>
                    <a:pt x="255" y="1305"/>
                  </a:lnTo>
                  <a:lnTo>
                    <a:pt x="260" y="1312"/>
                  </a:lnTo>
                  <a:lnTo>
                    <a:pt x="213" y="1354"/>
                  </a:lnTo>
                  <a:lnTo>
                    <a:pt x="202" y="1342"/>
                  </a:lnTo>
                  <a:lnTo>
                    <a:pt x="249" y="1300"/>
                  </a:lnTo>
                  <a:close/>
                  <a:moveTo>
                    <a:pt x="1391" y="1270"/>
                  </a:moveTo>
                  <a:lnTo>
                    <a:pt x="1440" y="1310"/>
                  </a:lnTo>
                  <a:lnTo>
                    <a:pt x="1430" y="1322"/>
                  </a:lnTo>
                  <a:lnTo>
                    <a:pt x="1381" y="1282"/>
                  </a:lnTo>
                  <a:lnTo>
                    <a:pt x="1386" y="1276"/>
                  </a:lnTo>
                  <a:lnTo>
                    <a:pt x="1391" y="1270"/>
                  </a:lnTo>
                  <a:close/>
                  <a:moveTo>
                    <a:pt x="224" y="1270"/>
                  </a:moveTo>
                  <a:lnTo>
                    <a:pt x="229" y="1276"/>
                  </a:lnTo>
                  <a:lnTo>
                    <a:pt x="234" y="1282"/>
                  </a:lnTo>
                  <a:lnTo>
                    <a:pt x="185" y="1322"/>
                  </a:lnTo>
                  <a:lnTo>
                    <a:pt x="175" y="1310"/>
                  </a:lnTo>
                  <a:lnTo>
                    <a:pt x="224" y="1270"/>
                  </a:lnTo>
                  <a:close/>
                  <a:moveTo>
                    <a:pt x="1414" y="1239"/>
                  </a:moveTo>
                  <a:lnTo>
                    <a:pt x="1466" y="1276"/>
                  </a:lnTo>
                  <a:lnTo>
                    <a:pt x="1456" y="1289"/>
                  </a:lnTo>
                  <a:lnTo>
                    <a:pt x="1405" y="1252"/>
                  </a:lnTo>
                  <a:lnTo>
                    <a:pt x="1409" y="1245"/>
                  </a:lnTo>
                  <a:lnTo>
                    <a:pt x="1414" y="1239"/>
                  </a:lnTo>
                  <a:close/>
                  <a:moveTo>
                    <a:pt x="201" y="1239"/>
                  </a:moveTo>
                  <a:lnTo>
                    <a:pt x="210" y="1252"/>
                  </a:lnTo>
                  <a:lnTo>
                    <a:pt x="159" y="1289"/>
                  </a:lnTo>
                  <a:lnTo>
                    <a:pt x="149" y="1276"/>
                  </a:lnTo>
                  <a:lnTo>
                    <a:pt x="201" y="1239"/>
                  </a:lnTo>
                  <a:close/>
                  <a:moveTo>
                    <a:pt x="1436" y="1206"/>
                  </a:moveTo>
                  <a:lnTo>
                    <a:pt x="1489" y="1241"/>
                  </a:lnTo>
                  <a:lnTo>
                    <a:pt x="1480" y="1254"/>
                  </a:lnTo>
                  <a:lnTo>
                    <a:pt x="1427" y="1220"/>
                  </a:lnTo>
                  <a:lnTo>
                    <a:pt x="1436" y="1206"/>
                  </a:lnTo>
                  <a:close/>
                  <a:moveTo>
                    <a:pt x="179" y="1206"/>
                  </a:moveTo>
                  <a:lnTo>
                    <a:pt x="183" y="1213"/>
                  </a:lnTo>
                  <a:lnTo>
                    <a:pt x="188" y="1220"/>
                  </a:lnTo>
                  <a:lnTo>
                    <a:pt x="135" y="1254"/>
                  </a:lnTo>
                  <a:lnTo>
                    <a:pt x="126" y="1241"/>
                  </a:lnTo>
                  <a:lnTo>
                    <a:pt x="179" y="1206"/>
                  </a:lnTo>
                  <a:close/>
                  <a:moveTo>
                    <a:pt x="1456" y="1173"/>
                  </a:moveTo>
                  <a:lnTo>
                    <a:pt x="1511" y="1204"/>
                  </a:lnTo>
                  <a:lnTo>
                    <a:pt x="1503" y="1219"/>
                  </a:lnTo>
                  <a:lnTo>
                    <a:pt x="1448" y="1187"/>
                  </a:lnTo>
                  <a:lnTo>
                    <a:pt x="1456" y="1173"/>
                  </a:lnTo>
                  <a:close/>
                  <a:moveTo>
                    <a:pt x="159" y="1173"/>
                  </a:moveTo>
                  <a:lnTo>
                    <a:pt x="167" y="1187"/>
                  </a:lnTo>
                  <a:lnTo>
                    <a:pt x="112" y="1219"/>
                  </a:lnTo>
                  <a:lnTo>
                    <a:pt x="104" y="1204"/>
                  </a:lnTo>
                  <a:lnTo>
                    <a:pt x="159" y="1173"/>
                  </a:lnTo>
                  <a:close/>
                  <a:moveTo>
                    <a:pt x="1475" y="1138"/>
                  </a:moveTo>
                  <a:lnTo>
                    <a:pt x="1531" y="1167"/>
                  </a:lnTo>
                  <a:lnTo>
                    <a:pt x="1523" y="1182"/>
                  </a:lnTo>
                  <a:lnTo>
                    <a:pt x="1467" y="1153"/>
                  </a:lnTo>
                  <a:lnTo>
                    <a:pt x="1475" y="1138"/>
                  </a:lnTo>
                  <a:close/>
                  <a:moveTo>
                    <a:pt x="141" y="1138"/>
                  </a:moveTo>
                  <a:lnTo>
                    <a:pt x="148" y="1153"/>
                  </a:lnTo>
                  <a:lnTo>
                    <a:pt x="92" y="1182"/>
                  </a:lnTo>
                  <a:lnTo>
                    <a:pt x="84" y="1167"/>
                  </a:lnTo>
                  <a:lnTo>
                    <a:pt x="141" y="1138"/>
                  </a:lnTo>
                  <a:close/>
                  <a:moveTo>
                    <a:pt x="1491" y="1103"/>
                  </a:moveTo>
                  <a:lnTo>
                    <a:pt x="1548" y="1129"/>
                  </a:lnTo>
                  <a:lnTo>
                    <a:pt x="1542" y="1144"/>
                  </a:lnTo>
                  <a:lnTo>
                    <a:pt x="1484" y="1117"/>
                  </a:lnTo>
                  <a:lnTo>
                    <a:pt x="1491" y="1103"/>
                  </a:lnTo>
                  <a:close/>
                  <a:moveTo>
                    <a:pt x="124" y="1103"/>
                  </a:moveTo>
                  <a:lnTo>
                    <a:pt x="131" y="1117"/>
                  </a:lnTo>
                  <a:lnTo>
                    <a:pt x="73" y="1144"/>
                  </a:lnTo>
                  <a:lnTo>
                    <a:pt x="67" y="1129"/>
                  </a:lnTo>
                  <a:lnTo>
                    <a:pt x="124" y="1103"/>
                  </a:lnTo>
                  <a:close/>
                  <a:moveTo>
                    <a:pt x="1505" y="1067"/>
                  </a:moveTo>
                  <a:lnTo>
                    <a:pt x="1564" y="1089"/>
                  </a:lnTo>
                  <a:lnTo>
                    <a:pt x="1558" y="1104"/>
                  </a:lnTo>
                  <a:lnTo>
                    <a:pt x="1500" y="1082"/>
                  </a:lnTo>
                  <a:lnTo>
                    <a:pt x="1503" y="1075"/>
                  </a:lnTo>
                  <a:lnTo>
                    <a:pt x="1505" y="1067"/>
                  </a:lnTo>
                  <a:close/>
                  <a:moveTo>
                    <a:pt x="110" y="1067"/>
                  </a:moveTo>
                  <a:lnTo>
                    <a:pt x="112" y="1075"/>
                  </a:lnTo>
                  <a:lnTo>
                    <a:pt x="116" y="1082"/>
                  </a:lnTo>
                  <a:lnTo>
                    <a:pt x="57" y="1104"/>
                  </a:lnTo>
                  <a:lnTo>
                    <a:pt x="51" y="1089"/>
                  </a:lnTo>
                  <a:lnTo>
                    <a:pt x="110" y="1067"/>
                  </a:lnTo>
                  <a:close/>
                  <a:moveTo>
                    <a:pt x="1518" y="1030"/>
                  </a:moveTo>
                  <a:lnTo>
                    <a:pt x="1578" y="1050"/>
                  </a:lnTo>
                  <a:lnTo>
                    <a:pt x="1573" y="1065"/>
                  </a:lnTo>
                  <a:lnTo>
                    <a:pt x="1513" y="1045"/>
                  </a:lnTo>
                  <a:lnTo>
                    <a:pt x="1516" y="1038"/>
                  </a:lnTo>
                  <a:lnTo>
                    <a:pt x="1518" y="1030"/>
                  </a:lnTo>
                  <a:close/>
                  <a:moveTo>
                    <a:pt x="97" y="1030"/>
                  </a:moveTo>
                  <a:lnTo>
                    <a:pt x="102" y="1045"/>
                  </a:lnTo>
                  <a:lnTo>
                    <a:pt x="42" y="1065"/>
                  </a:lnTo>
                  <a:lnTo>
                    <a:pt x="37" y="1050"/>
                  </a:lnTo>
                  <a:lnTo>
                    <a:pt x="97" y="1030"/>
                  </a:lnTo>
                  <a:close/>
                  <a:moveTo>
                    <a:pt x="1529" y="993"/>
                  </a:moveTo>
                  <a:lnTo>
                    <a:pt x="1590" y="1009"/>
                  </a:lnTo>
                  <a:lnTo>
                    <a:pt x="1585" y="1024"/>
                  </a:lnTo>
                  <a:lnTo>
                    <a:pt x="1525" y="1008"/>
                  </a:lnTo>
                  <a:lnTo>
                    <a:pt x="1529" y="993"/>
                  </a:lnTo>
                  <a:close/>
                  <a:moveTo>
                    <a:pt x="86" y="993"/>
                  </a:moveTo>
                  <a:lnTo>
                    <a:pt x="91" y="1008"/>
                  </a:lnTo>
                  <a:lnTo>
                    <a:pt x="30" y="1024"/>
                  </a:lnTo>
                  <a:lnTo>
                    <a:pt x="26" y="1009"/>
                  </a:lnTo>
                  <a:lnTo>
                    <a:pt x="86" y="993"/>
                  </a:lnTo>
                  <a:close/>
                  <a:moveTo>
                    <a:pt x="1538" y="955"/>
                  </a:moveTo>
                  <a:lnTo>
                    <a:pt x="1599" y="968"/>
                  </a:lnTo>
                  <a:lnTo>
                    <a:pt x="1596" y="983"/>
                  </a:lnTo>
                  <a:lnTo>
                    <a:pt x="1534" y="970"/>
                  </a:lnTo>
                  <a:lnTo>
                    <a:pt x="1538" y="955"/>
                  </a:lnTo>
                  <a:close/>
                  <a:moveTo>
                    <a:pt x="78" y="955"/>
                  </a:moveTo>
                  <a:lnTo>
                    <a:pt x="81" y="970"/>
                  </a:lnTo>
                  <a:lnTo>
                    <a:pt x="19" y="983"/>
                  </a:lnTo>
                  <a:lnTo>
                    <a:pt x="16" y="968"/>
                  </a:lnTo>
                  <a:lnTo>
                    <a:pt x="78" y="955"/>
                  </a:lnTo>
                  <a:close/>
                  <a:moveTo>
                    <a:pt x="1544" y="916"/>
                  </a:moveTo>
                  <a:lnTo>
                    <a:pt x="1606" y="926"/>
                  </a:lnTo>
                  <a:lnTo>
                    <a:pt x="1604" y="942"/>
                  </a:lnTo>
                  <a:lnTo>
                    <a:pt x="1541" y="932"/>
                  </a:lnTo>
                  <a:lnTo>
                    <a:pt x="1543" y="924"/>
                  </a:lnTo>
                  <a:lnTo>
                    <a:pt x="1544" y="916"/>
                  </a:lnTo>
                  <a:close/>
                  <a:moveTo>
                    <a:pt x="71" y="916"/>
                  </a:moveTo>
                  <a:lnTo>
                    <a:pt x="72" y="924"/>
                  </a:lnTo>
                  <a:lnTo>
                    <a:pt x="74" y="932"/>
                  </a:lnTo>
                  <a:lnTo>
                    <a:pt x="11" y="942"/>
                  </a:lnTo>
                  <a:lnTo>
                    <a:pt x="9" y="926"/>
                  </a:lnTo>
                  <a:lnTo>
                    <a:pt x="71" y="916"/>
                  </a:lnTo>
                  <a:close/>
                  <a:moveTo>
                    <a:pt x="1548" y="877"/>
                  </a:moveTo>
                  <a:lnTo>
                    <a:pt x="1611" y="884"/>
                  </a:lnTo>
                  <a:lnTo>
                    <a:pt x="1610" y="900"/>
                  </a:lnTo>
                  <a:lnTo>
                    <a:pt x="1547" y="894"/>
                  </a:lnTo>
                  <a:lnTo>
                    <a:pt x="1548" y="877"/>
                  </a:lnTo>
                  <a:close/>
                  <a:moveTo>
                    <a:pt x="67" y="877"/>
                  </a:moveTo>
                  <a:lnTo>
                    <a:pt x="68" y="894"/>
                  </a:lnTo>
                  <a:lnTo>
                    <a:pt x="5" y="900"/>
                  </a:lnTo>
                  <a:lnTo>
                    <a:pt x="4" y="884"/>
                  </a:lnTo>
                  <a:lnTo>
                    <a:pt x="67" y="877"/>
                  </a:lnTo>
                  <a:close/>
                  <a:moveTo>
                    <a:pt x="1551" y="838"/>
                  </a:moveTo>
                  <a:lnTo>
                    <a:pt x="1614" y="842"/>
                  </a:lnTo>
                  <a:lnTo>
                    <a:pt x="1614" y="858"/>
                  </a:lnTo>
                  <a:lnTo>
                    <a:pt x="1550" y="855"/>
                  </a:lnTo>
                  <a:lnTo>
                    <a:pt x="1551" y="847"/>
                  </a:lnTo>
                  <a:lnTo>
                    <a:pt x="1551" y="838"/>
                  </a:lnTo>
                  <a:close/>
                  <a:moveTo>
                    <a:pt x="64" y="838"/>
                  </a:moveTo>
                  <a:lnTo>
                    <a:pt x="65" y="847"/>
                  </a:lnTo>
                  <a:lnTo>
                    <a:pt x="65" y="855"/>
                  </a:lnTo>
                  <a:lnTo>
                    <a:pt x="2" y="858"/>
                  </a:lnTo>
                  <a:lnTo>
                    <a:pt x="1" y="842"/>
                  </a:lnTo>
                  <a:lnTo>
                    <a:pt x="64" y="838"/>
                  </a:lnTo>
                  <a:close/>
                  <a:moveTo>
                    <a:pt x="1552" y="800"/>
                  </a:moveTo>
                  <a:lnTo>
                    <a:pt x="1615" y="800"/>
                  </a:lnTo>
                  <a:lnTo>
                    <a:pt x="1615" y="815"/>
                  </a:lnTo>
                  <a:lnTo>
                    <a:pt x="1552" y="815"/>
                  </a:lnTo>
                  <a:lnTo>
                    <a:pt x="1552" y="812"/>
                  </a:lnTo>
                  <a:lnTo>
                    <a:pt x="1552" y="804"/>
                  </a:lnTo>
                  <a:lnTo>
                    <a:pt x="1552" y="800"/>
                  </a:lnTo>
                  <a:close/>
                  <a:moveTo>
                    <a:pt x="0" y="800"/>
                  </a:moveTo>
                  <a:lnTo>
                    <a:pt x="64" y="800"/>
                  </a:lnTo>
                  <a:lnTo>
                    <a:pt x="64" y="815"/>
                  </a:lnTo>
                  <a:lnTo>
                    <a:pt x="0" y="815"/>
                  </a:lnTo>
                  <a:lnTo>
                    <a:pt x="0" y="800"/>
                  </a:lnTo>
                  <a:close/>
                  <a:moveTo>
                    <a:pt x="1614" y="757"/>
                  </a:moveTo>
                  <a:lnTo>
                    <a:pt x="1614" y="773"/>
                  </a:lnTo>
                  <a:lnTo>
                    <a:pt x="1551" y="777"/>
                  </a:lnTo>
                  <a:lnTo>
                    <a:pt x="1551" y="769"/>
                  </a:lnTo>
                  <a:lnTo>
                    <a:pt x="1550" y="761"/>
                  </a:lnTo>
                  <a:lnTo>
                    <a:pt x="1614" y="757"/>
                  </a:lnTo>
                  <a:close/>
                  <a:moveTo>
                    <a:pt x="2" y="757"/>
                  </a:moveTo>
                  <a:lnTo>
                    <a:pt x="65" y="761"/>
                  </a:lnTo>
                  <a:lnTo>
                    <a:pt x="65" y="769"/>
                  </a:lnTo>
                  <a:lnTo>
                    <a:pt x="64" y="777"/>
                  </a:lnTo>
                  <a:lnTo>
                    <a:pt x="1" y="773"/>
                  </a:lnTo>
                  <a:lnTo>
                    <a:pt x="2" y="757"/>
                  </a:lnTo>
                  <a:close/>
                  <a:moveTo>
                    <a:pt x="1610" y="716"/>
                  </a:moveTo>
                  <a:lnTo>
                    <a:pt x="1611" y="731"/>
                  </a:lnTo>
                  <a:lnTo>
                    <a:pt x="1548" y="738"/>
                  </a:lnTo>
                  <a:lnTo>
                    <a:pt x="1547" y="722"/>
                  </a:lnTo>
                  <a:lnTo>
                    <a:pt x="1610" y="716"/>
                  </a:lnTo>
                  <a:close/>
                  <a:moveTo>
                    <a:pt x="5" y="716"/>
                  </a:moveTo>
                  <a:lnTo>
                    <a:pt x="68" y="722"/>
                  </a:lnTo>
                  <a:lnTo>
                    <a:pt x="67" y="738"/>
                  </a:lnTo>
                  <a:lnTo>
                    <a:pt x="4" y="731"/>
                  </a:lnTo>
                  <a:lnTo>
                    <a:pt x="5" y="716"/>
                  </a:lnTo>
                  <a:close/>
                  <a:moveTo>
                    <a:pt x="1604" y="673"/>
                  </a:moveTo>
                  <a:lnTo>
                    <a:pt x="1606" y="689"/>
                  </a:lnTo>
                  <a:lnTo>
                    <a:pt x="1544" y="699"/>
                  </a:lnTo>
                  <a:lnTo>
                    <a:pt x="1543" y="691"/>
                  </a:lnTo>
                  <a:lnTo>
                    <a:pt x="1541" y="683"/>
                  </a:lnTo>
                  <a:lnTo>
                    <a:pt x="1604" y="673"/>
                  </a:lnTo>
                  <a:close/>
                  <a:moveTo>
                    <a:pt x="11" y="673"/>
                  </a:moveTo>
                  <a:lnTo>
                    <a:pt x="74" y="683"/>
                  </a:lnTo>
                  <a:lnTo>
                    <a:pt x="72" y="691"/>
                  </a:lnTo>
                  <a:lnTo>
                    <a:pt x="71" y="699"/>
                  </a:lnTo>
                  <a:lnTo>
                    <a:pt x="9" y="689"/>
                  </a:lnTo>
                  <a:lnTo>
                    <a:pt x="11" y="673"/>
                  </a:lnTo>
                  <a:close/>
                  <a:moveTo>
                    <a:pt x="1596" y="632"/>
                  </a:moveTo>
                  <a:lnTo>
                    <a:pt x="1599" y="648"/>
                  </a:lnTo>
                  <a:lnTo>
                    <a:pt x="1538" y="661"/>
                  </a:lnTo>
                  <a:lnTo>
                    <a:pt x="1534" y="645"/>
                  </a:lnTo>
                  <a:lnTo>
                    <a:pt x="1596" y="632"/>
                  </a:lnTo>
                  <a:close/>
                  <a:moveTo>
                    <a:pt x="19" y="632"/>
                  </a:moveTo>
                  <a:lnTo>
                    <a:pt x="81" y="645"/>
                  </a:lnTo>
                  <a:lnTo>
                    <a:pt x="78" y="661"/>
                  </a:lnTo>
                  <a:lnTo>
                    <a:pt x="16" y="648"/>
                  </a:lnTo>
                  <a:lnTo>
                    <a:pt x="19" y="632"/>
                  </a:lnTo>
                  <a:close/>
                  <a:moveTo>
                    <a:pt x="1585" y="591"/>
                  </a:moveTo>
                  <a:lnTo>
                    <a:pt x="1590" y="606"/>
                  </a:lnTo>
                  <a:lnTo>
                    <a:pt x="1529" y="623"/>
                  </a:lnTo>
                  <a:lnTo>
                    <a:pt x="1525" y="607"/>
                  </a:lnTo>
                  <a:lnTo>
                    <a:pt x="1585" y="591"/>
                  </a:lnTo>
                  <a:close/>
                  <a:moveTo>
                    <a:pt x="30" y="591"/>
                  </a:moveTo>
                  <a:lnTo>
                    <a:pt x="91" y="607"/>
                  </a:lnTo>
                  <a:lnTo>
                    <a:pt x="86" y="623"/>
                  </a:lnTo>
                  <a:lnTo>
                    <a:pt x="26" y="606"/>
                  </a:lnTo>
                  <a:lnTo>
                    <a:pt x="30" y="591"/>
                  </a:lnTo>
                  <a:close/>
                  <a:moveTo>
                    <a:pt x="1573" y="550"/>
                  </a:moveTo>
                  <a:lnTo>
                    <a:pt x="1578" y="566"/>
                  </a:lnTo>
                  <a:lnTo>
                    <a:pt x="1518" y="585"/>
                  </a:lnTo>
                  <a:lnTo>
                    <a:pt x="1516" y="578"/>
                  </a:lnTo>
                  <a:lnTo>
                    <a:pt x="1513" y="570"/>
                  </a:lnTo>
                  <a:lnTo>
                    <a:pt x="1573" y="550"/>
                  </a:lnTo>
                  <a:close/>
                  <a:moveTo>
                    <a:pt x="42" y="550"/>
                  </a:moveTo>
                  <a:lnTo>
                    <a:pt x="102" y="570"/>
                  </a:lnTo>
                  <a:lnTo>
                    <a:pt x="97" y="585"/>
                  </a:lnTo>
                  <a:lnTo>
                    <a:pt x="37" y="566"/>
                  </a:lnTo>
                  <a:lnTo>
                    <a:pt x="42" y="550"/>
                  </a:lnTo>
                  <a:close/>
                  <a:moveTo>
                    <a:pt x="1558" y="511"/>
                  </a:moveTo>
                  <a:lnTo>
                    <a:pt x="1564" y="526"/>
                  </a:lnTo>
                  <a:lnTo>
                    <a:pt x="1505" y="548"/>
                  </a:lnTo>
                  <a:lnTo>
                    <a:pt x="1503" y="541"/>
                  </a:lnTo>
                  <a:lnTo>
                    <a:pt x="1500" y="533"/>
                  </a:lnTo>
                  <a:lnTo>
                    <a:pt x="1558" y="511"/>
                  </a:lnTo>
                  <a:close/>
                  <a:moveTo>
                    <a:pt x="57" y="511"/>
                  </a:moveTo>
                  <a:lnTo>
                    <a:pt x="116" y="533"/>
                  </a:lnTo>
                  <a:lnTo>
                    <a:pt x="112" y="541"/>
                  </a:lnTo>
                  <a:lnTo>
                    <a:pt x="110" y="548"/>
                  </a:lnTo>
                  <a:lnTo>
                    <a:pt x="51" y="526"/>
                  </a:lnTo>
                  <a:lnTo>
                    <a:pt x="57" y="511"/>
                  </a:lnTo>
                  <a:close/>
                  <a:moveTo>
                    <a:pt x="1542" y="472"/>
                  </a:moveTo>
                  <a:lnTo>
                    <a:pt x="1548" y="486"/>
                  </a:lnTo>
                  <a:lnTo>
                    <a:pt x="1491" y="512"/>
                  </a:lnTo>
                  <a:lnTo>
                    <a:pt x="1484" y="498"/>
                  </a:lnTo>
                  <a:lnTo>
                    <a:pt x="1542" y="472"/>
                  </a:lnTo>
                  <a:close/>
                  <a:moveTo>
                    <a:pt x="73" y="472"/>
                  </a:moveTo>
                  <a:lnTo>
                    <a:pt x="131" y="498"/>
                  </a:lnTo>
                  <a:lnTo>
                    <a:pt x="124" y="512"/>
                  </a:lnTo>
                  <a:lnTo>
                    <a:pt x="67" y="486"/>
                  </a:lnTo>
                  <a:lnTo>
                    <a:pt x="73" y="472"/>
                  </a:lnTo>
                  <a:close/>
                  <a:moveTo>
                    <a:pt x="1523" y="434"/>
                  </a:moveTo>
                  <a:lnTo>
                    <a:pt x="1531" y="448"/>
                  </a:lnTo>
                  <a:lnTo>
                    <a:pt x="1475" y="477"/>
                  </a:lnTo>
                  <a:lnTo>
                    <a:pt x="1467" y="462"/>
                  </a:lnTo>
                  <a:lnTo>
                    <a:pt x="1523" y="434"/>
                  </a:lnTo>
                  <a:close/>
                  <a:moveTo>
                    <a:pt x="92" y="434"/>
                  </a:moveTo>
                  <a:lnTo>
                    <a:pt x="148" y="462"/>
                  </a:lnTo>
                  <a:lnTo>
                    <a:pt x="141" y="477"/>
                  </a:lnTo>
                  <a:lnTo>
                    <a:pt x="84" y="448"/>
                  </a:lnTo>
                  <a:lnTo>
                    <a:pt x="92" y="434"/>
                  </a:lnTo>
                  <a:close/>
                  <a:moveTo>
                    <a:pt x="1503" y="397"/>
                  </a:moveTo>
                  <a:lnTo>
                    <a:pt x="1511" y="411"/>
                  </a:lnTo>
                  <a:lnTo>
                    <a:pt x="1456" y="443"/>
                  </a:lnTo>
                  <a:lnTo>
                    <a:pt x="1448" y="429"/>
                  </a:lnTo>
                  <a:lnTo>
                    <a:pt x="1503" y="397"/>
                  </a:lnTo>
                  <a:close/>
                  <a:moveTo>
                    <a:pt x="112" y="397"/>
                  </a:moveTo>
                  <a:lnTo>
                    <a:pt x="167" y="429"/>
                  </a:lnTo>
                  <a:lnTo>
                    <a:pt x="159" y="443"/>
                  </a:lnTo>
                  <a:lnTo>
                    <a:pt x="104" y="411"/>
                  </a:lnTo>
                  <a:lnTo>
                    <a:pt x="112" y="397"/>
                  </a:lnTo>
                  <a:close/>
                  <a:moveTo>
                    <a:pt x="1480" y="361"/>
                  </a:moveTo>
                  <a:lnTo>
                    <a:pt x="1489" y="374"/>
                  </a:lnTo>
                  <a:lnTo>
                    <a:pt x="1436" y="409"/>
                  </a:lnTo>
                  <a:lnTo>
                    <a:pt x="1432" y="402"/>
                  </a:lnTo>
                  <a:lnTo>
                    <a:pt x="1427" y="396"/>
                  </a:lnTo>
                  <a:lnTo>
                    <a:pt x="1480" y="361"/>
                  </a:lnTo>
                  <a:close/>
                  <a:moveTo>
                    <a:pt x="135" y="361"/>
                  </a:moveTo>
                  <a:lnTo>
                    <a:pt x="188" y="396"/>
                  </a:lnTo>
                  <a:lnTo>
                    <a:pt x="183" y="402"/>
                  </a:lnTo>
                  <a:lnTo>
                    <a:pt x="179" y="409"/>
                  </a:lnTo>
                  <a:lnTo>
                    <a:pt x="126" y="374"/>
                  </a:lnTo>
                  <a:lnTo>
                    <a:pt x="135" y="361"/>
                  </a:lnTo>
                  <a:close/>
                  <a:moveTo>
                    <a:pt x="1456" y="327"/>
                  </a:moveTo>
                  <a:lnTo>
                    <a:pt x="1466" y="340"/>
                  </a:lnTo>
                  <a:lnTo>
                    <a:pt x="1414" y="377"/>
                  </a:lnTo>
                  <a:lnTo>
                    <a:pt x="1409" y="370"/>
                  </a:lnTo>
                  <a:lnTo>
                    <a:pt x="1405" y="364"/>
                  </a:lnTo>
                  <a:lnTo>
                    <a:pt x="1456" y="327"/>
                  </a:lnTo>
                  <a:close/>
                  <a:moveTo>
                    <a:pt x="159" y="327"/>
                  </a:moveTo>
                  <a:lnTo>
                    <a:pt x="210" y="364"/>
                  </a:lnTo>
                  <a:lnTo>
                    <a:pt x="201" y="377"/>
                  </a:lnTo>
                  <a:lnTo>
                    <a:pt x="149" y="340"/>
                  </a:lnTo>
                  <a:lnTo>
                    <a:pt x="159" y="327"/>
                  </a:lnTo>
                  <a:close/>
                  <a:moveTo>
                    <a:pt x="1430" y="293"/>
                  </a:moveTo>
                  <a:lnTo>
                    <a:pt x="1440" y="306"/>
                  </a:lnTo>
                  <a:lnTo>
                    <a:pt x="1391" y="346"/>
                  </a:lnTo>
                  <a:lnTo>
                    <a:pt x="1386" y="339"/>
                  </a:lnTo>
                  <a:lnTo>
                    <a:pt x="1381" y="333"/>
                  </a:lnTo>
                  <a:lnTo>
                    <a:pt x="1430" y="293"/>
                  </a:lnTo>
                  <a:close/>
                  <a:moveTo>
                    <a:pt x="185" y="293"/>
                  </a:moveTo>
                  <a:lnTo>
                    <a:pt x="234" y="333"/>
                  </a:lnTo>
                  <a:lnTo>
                    <a:pt x="229" y="339"/>
                  </a:lnTo>
                  <a:lnTo>
                    <a:pt x="224" y="346"/>
                  </a:lnTo>
                  <a:lnTo>
                    <a:pt x="175" y="306"/>
                  </a:lnTo>
                  <a:lnTo>
                    <a:pt x="185" y="293"/>
                  </a:lnTo>
                  <a:close/>
                  <a:moveTo>
                    <a:pt x="1402" y="261"/>
                  </a:moveTo>
                  <a:lnTo>
                    <a:pt x="1413" y="273"/>
                  </a:lnTo>
                  <a:lnTo>
                    <a:pt x="1366" y="316"/>
                  </a:lnTo>
                  <a:lnTo>
                    <a:pt x="1361" y="309"/>
                  </a:lnTo>
                  <a:lnTo>
                    <a:pt x="1355" y="304"/>
                  </a:lnTo>
                  <a:lnTo>
                    <a:pt x="1402" y="261"/>
                  </a:lnTo>
                  <a:close/>
                  <a:moveTo>
                    <a:pt x="213" y="261"/>
                  </a:moveTo>
                  <a:lnTo>
                    <a:pt x="260" y="304"/>
                  </a:lnTo>
                  <a:lnTo>
                    <a:pt x="255" y="309"/>
                  </a:lnTo>
                  <a:lnTo>
                    <a:pt x="249" y="316"/>
                  </a:lnTo>
                  <a:lnTo>
                    <a:pt x="202" y="273"/>
                  </a:lnTo>
                  <a:lnTo>
                    <a:pt x="213" y="261"/>
                  </a:lnTo>
                  <a:close/>
                  <a:moveTo>
                    <a:pt x="1373" y="231"/>
                  </a:moveTo>
                  <a:lnTo>
                    <a:pt x="1384" y="242"/>
                  </a:lnTo>
                  <a:lnTo>
                    <a:pt x="1339" y="287"/>
                  </a:lnTo>
                  <a:lnTo>
                    <a:pt x="1328" y="276"/>
                  </a:lnTo>
                  <a:lnTo>
                    <a:pt x="1373" y="231"/>
                  </a:lnTo>
                  <a:close/>
                  <a:moveTo>
                    <a:pt x="242" y="231"/>
                  </a:moveTo>
                  <a:lnTo>
                    <a:pt x="287" y="276"/>
                  </a:lnTo>
                  <a:lnTo>
                    <a:pt x="276" y="287"/>
                  </a:lnTo>
                  <a:lnTo>
                    <a:pt x="231" y="242"/>
                  </a:lnTo>
                  <a:lnTo>
                    <a:pt x="242" y="231"/>
                  </a:lnTo>
                  <a:close/>
                  <a:moveTo>
                    <a:pt x="1342" y="202"/>
                  </a:moveTo>
                  <a:lnTo>
                    <a:pt x="1354" y="213"/>
                  </a:lnTo>
                  <a:lnTo>
                    <a:pt x="1312" y="260"/>
                  </a:lnTo>
                  <a:lnTo>
                    <a:pt x="1306" y="255"/>
                  </a:lnTo>
                  <a:lnTo>
                    <a:pt x="1300" y="250"/>
                  </a:lnTo>
                  <a:lnTo>
                    <a:pt x="1342" y="202"/>
                  </a:lnTo>
                  <a:close/>
                  <a:moveTo>
                    <a:pt x="273" y="202"/>
                  </a:moveTo>
                  <a:lnTo>
                    <a:pt x="316" y="250"/>
                  </a:lnTo>
                  <a:lnTo>
                    <a:pt x="310" y="255"/>
                  </a:lnTo>
                  <a:lnTo>
                    <a:pt x="304" y="260"/>
                  </a:lnTo>
                  <a:lnTo>
                    <a:pt x="261" y="213"/>
                  </a:lnTo>
                  <a:lnTo>
                    <a:pt x="273" y="202"/>
                  </a:lnTo>
                  <a:close/>
                  <a:moveTo>
                    <a:pt x="1309" y="175"/>
                  </a:moveTo>
                  <a:lnTo>
                    <a:pt x="1322" y="185"/>
                  </a:lnTo>
                  <a:lnTo>
                    <a:pt x="1282" y="234"/>
                  </a:lnTo>
                  <a:lnTo>
                    <a:pt x="1276" y="229"/>
                  </a:lnTo>
                  <a:lnTo>
                    <a:pt x="1269" y="225"/>
                  </a:lnTo>
                  <a:lnTo>
                    <a:pt x="1309" y="175"/>
                  </a:lnTo>
                  <a:close/>
                  <a:moveTo>
                    <a:pt x="306" y="175"/>
                  </a:moveTo>
                  <a:lnTo>
                    <a:pt x="346" y="225"/>
                  </a:lnTo>
                  <a:lnTo>
                    <a:pt x="339" y="229"/>
                  </a:lnTo>
                  <a:lnTo>
                    <a:pt x="333" y="234"/>
                  </a:lnTo>
                  <a:lnTo>
                    <a:pt x="293" y="185"/>
                  </a:lnTo>
                  <a:lnTo>
                    <a:pt x="306" y="175"/>
                  </a:lnTo>
                  <a:close/>
                  <a:moveTo>
                    <a:pt x="1276" y="150"/>
                  </a:moveTo>
                  <a:lnTo>
                    <a:pt x="1289" y="159"/>
                  </a:lnTo>
                  <a:lnTo>
                    <a:pt x="1252" y="210"/>
                  </a:lnTo>
                  <a:lnTo>
                    <a:pt x="1245" y="206"/>
                  </a:lnTo>
                  <a:lnTo>
                    <a:pt x="1239" y="201"/>
                  </a:lnTo>
                  <a:lnTo>
                    <a:pt x="1276" y="150"/>
                  </a:lnTo>
                  <a:close/>
                  <a:moveTo>
                    <a:pt x="339" y="150"/>
                  </a:moveTo>
                  <a:lnTo>
                    <a:pt x="376" y="201"/>
                  </a:lnTo>
                  <a:lnTo>
                    <a:pt x="370" y="206"/>
                  </a:lnTo>
                  <a:lnTo>
                    <a:pt x="363" y="210"/>
                  </a:lnTo>
                  <a:lnTo>
                    <a:pt x="326" y="159"/>
                  </a:lnTo>
                  <a:lnTo>
                    <a:pt x="339" y="150"/>
                  </a:lnTo>
                  <a:close/>
                  <a:moveTo>
                    <a:pt x="1241" y="126"/>
                  </a:moveTo>
                  <a:lnTo>
                    <a:pt x="1254" y="135"/>
                  </a:lnTo>
                  <a:lnTo>
                    <a:pt x="1219" y="188"/>
                  </a:lnTo>
                  <a:lnTo>
                    <a:pt x="1213" y="183"/>
                  </a:lnTo>
                  <a:lnTo>
                    <a:pt x="1206" y="179"/>
                  </a:lnTo>
                  <a:lnTo>
                    <a:pt x="1241" y="126"/>
                  </a:lnTo>
                  <a:close/>
                  <a:moveTo>
                    <a:pt x="374" y="126"/>
                  </a:moveTo>
                  <a:lnTo>
                    <a:pt x="409" y="179"/>
                  </a:lnTo>
                  <a:lnTo>
                    <a:pt x="396" y="188"/>
                  </a:lnTo>
                  <a:lnTo>
                    <a:pt x="361" y="135"/>
                  </a:lnTo>
                  <a:lnTo>
                    <a:pt x="374" y="126"/>
                  </a:lnTo>
                  <a:close/>
                  <a:moveTo>
                    <a:pt x="1204" y="104"/>
                  </a:moveTo>
                  <a:lnTo>
                    <a:pt x="1218" y="113"/>
                  </a:lnTo>
                  <a:lnTo>
                    <a:pt x="1187" y="167"/>
                  </a:lnTo>
                  <a:lnTo>
                    <a:pt x="1173" y="159"/>
                  </a:lnTo>
                  <a:lnTo>
                    <a:pt x="1204" y="104"/>
                  </a:lnTo>
                  <a:close/>
                  <a:moveTo>
                    <a:pt x="411" y="104"/>
                  </a:moveTo>
                  <a:lnTo>
                    <a:pt x="443" y="159"/>
                  </a:lnTo>
                  <a:lnTo>
                    <a:pt x="429" y="167"/>
                  </a:lnTo>
                  <a:lnTo>
                    <a:pt x="397" y="113"/>
                  </a:lnTo>
                  <a:lnTo>
                    <a:pt x="411" y="104"/>
                  </a:lnTo>
                  <a:close/>
                  <a:moveTo>
                    <a:pt x="1167" y="84"/>
                  </a:moveTo>
                  <a:lnTo>
                    <a:pt x="1181" y="92"/>
                  </a:lnTo>
                  <a:lnTo>
                    <a:pt x="1153" y="148"/>
                  </a:lnTo>
                  <a:lnTo>
                    <a:pt x="1138" y="141"/>
                  </a:lnTo>
                  <a:lnTo>
                    <a:pt x="1167" y="84"/>
                  </a:lnTo>
                  <a:close/>
                  <a:moveTo>
                    <a:pt x="448" y="84"/>
                  </a:moveTo>
                  <a:lnTo>
                    <a:pt x="477" y="141"/>
                  </a:lnTo>
                  <a:lnTo>
                    <a:pt x="462" y="148"/>
                  </a:lnTo>
                  <a:lnTo>
                    <a:pt x="434" y="92"/>
                  </a:lnTo>
                  <a:lnTo>
                    <a:pt x="448" y="84"/>
                  </a:lnTo>
                  <a:close/>
                  <a:moveTo>
                    <a:pt x="1129" y="67"/>
                  </a:moveTo>
                  <a:lnTo>
                    <a:pt x="1143" y="74"/>
                  </a:lnTo>
                  <a:lnTo>
                    <a:pt x="1117" y="131"/>
                  </a:lnTo>
                  <a:lnTo>
                    <a:pt x="1103" y="125"/>
                  </a:lnTo>
                  <a:lnTo>
                    <a:pt x="1129" y="67"/>
                  </a:lnTo>
                  <a:close/>
                  <a:moveTo>
                    <a:pt x="486" y="67"/>
                  </a:moveTo>
                  <a:lnTo>
                    <a:pt x="512" y="125"/>
                  </a:lnTo>
                  <a:lnTo>
                    <a:pt x="498" y="131"/>
                  </a:lnTo>
                  <a:lnTo>
                    <a:pt x="472" y="74"/>
                  </a:lnTo>
                  <a:lnTo>
                    <a:pt x="486" y="67"/>
                  </a:lnTo>
                  <a:close/>
                  <a:moveTo>
                    <a:pt x="1089" y="51"/>
                  </a:moveTo>
                  <a:lnTo>
                    <a:pt x="1104" y="57"/>
                  </a:lnTo>
                  <a:lnTo>
                    <a:pt x="1082" y="116"/>
                  </a:lnTo>
                  <a:lnTo>
                    <a:pt x="1075" y="113"/>
                  </a:lnTo>
                  <a:lnTo>
                    <a:pt x="1067" y="110"/>
                  </a:lnTo>
                  <a:lnTo>
                    <a:pt x="1089" y="51"/>
                  </a:lnTo>
                  <a:close/>
                  <a:moveTo>
                    <a:pt x="526" y="51"/>
                  </a:moveTo>
                  <a:lnTo>
                    <a:pt x="548" y="110"/>
                  </a:lnTo>
                  <a:lnTo>
                    <a:pt x="540" y="113"/>
                  </a:lnTo>
                  <a:lnTo>
                    <a:pt x="533" y="116"/>
                  </a:lnTo>
                  <a:lnTo>
                    <a:pt x="511" y="57"/>
                  </a:lnTo>
                  <a:lnTo>
                    <a:pt x="526" y="51"/>
                  </a:lnTo>
                  <a:close/>
                  <a:moveTo>
                    <a:pt x="1050" y="37"/>
                  </a:moveTo>
                  <a:lnTo>
                    <a:pt x="1065" y="42"/>
                  </a:lnTo>
                  <a:lnTo>
                    <a:pt x="1045" y="102"/>
                  </a:lnTo>
                  <a:lnTo>
                    <a:pt x="1038" y="100"/>
                  </a:lnTo>
                  <a:lnTo>
                    <a:pt x="1030" y="97"/>
                  </a:lnTo>
                  <a:lnTo>
                    <a:pt x="1050" y="37"/>
                  </a:lnTo>
                  <a:close/>
                  <a:moveTo>
                    <a:pt x="565" y="37"/>
                  </a:moveTo>
                  <a:lnTo>
                    <a:pt x="585" y="97"/>
                  </a:lnTo>
                  <a:lnTo>
                    <a:pt x="570" y="102"/>
                  </a:lnTo>
                  <a:lnTo>
                    <a:pt x="550" y="42"/>
                  </a:lnTo>
                  <a:lnTo>
                    <a:pt x="565" y="37"/>
                  </a:lnTo>
                  <a:close/>
                  <a:moveTo>
                    <a:pt x="1009" y="26"/>
                  </a:moveTo>
                  <a:lnTo>
                    <a:pt x="1024" y="30"/>
                  </a:lnTo>
                  <a:lnTo>
                    <a:pt x="1008" y="91"/>
                  </a:lnTo>
                  <a:lnTo>
                    <a:pt x="992" y="87"/>
                  </a:lnTo>
                  <a:lnTo>
                    <a:pt x="1009" y="26"/>
                  </a:lnTo>
                  <a:close/>
                  <a:moveTo>
                    <a:pt x="607" y="26"/>
                  </a:moveTo>
                  <a:lnTo>
                    <a:pt x="623" y="87"/>
                  </a:lnTo>
                  <a:lnTo>
                    <a:pt x="607" y="91"/>
                  </a:lnTo>
                  <a:lnTo>
                    <a:pt x="591" y="30"/>
                  </a:lnTo>
                  <a:lnTo>
                    <a:pt x="607" y="26"/>
                  </a:lnTo>
                  <a:close/>
                  <a:moveTo>
                    <a:pt x="967" y="16"/>
                  </a:moveTo>
                  <a:lnTo>
                    <a:pt x="983" y="19"/>
                  </a:lnTo>
                  <a:lnTo>
                    <a:pt x="970" y="81"/>
                  </a:lnTo>
                  <a:lnTo>
                    <a:pt x="954" y="78"/>
                  </a:lnTo>
                  <a:lnTo>
                    <a:pt x="967" y="16"/>
                  </a:lnTo>
                  <a:close/>
                  <a:moveTo>
                    <a:pt x="648" y="16"/>
                  </a:moveTo>
                  <a:lnTo>
                    <a:pt x="661" y="78"/>
                  </a:lnTo>
                  <a:lnTo>
                    <a:pt x="645" y="81"/>
                  </a:lnTo>
                  <a:lnTo>
                    <a:pt x="632" y="19"/>
                  </a:lnTo>
                  <a:lnTo>
                    <a:pt x="648" y="16"/>
                  </a:lnTo>
                  <a:close/>
                  <a:moveTo>
                    <a:pt x="926" y="9"/>
                  </a:moveTo>
                  <a:lnTo>
                    <a:pt x="942" y="12"/>
                  </a:lnTo>
                  <a:lnTo>
                    <a:pt x="932" y="74"/>
                  </a:lnTo>
                  <a:lnTo>
                    <a:pt x="924" y="72"/>
                  </a:lnTo>
                  <a:lnTo>
                    <a:pt x="916" y="71"/>
                  </a:lnTo>
                  <a:lnTo>
                    <a:pt x="926" y="9"/>
                  </a:lnTo>
                  <a:close/>
                  <a:moveTo>
                    <a:pt x="689" y="9"/>
                  </a:moveTo>
                  <a:lnTo>
                    <a:pt x="699" y="71"/>
                  </a:lnTo>
                  <a:lnTo>
                    <a:pt x="691" y="72"/>
                  </a:lnTo>
                  <a:lnTo>
                    <a:pt x="683" y="74"/>
                  </a:lnTo>
                  <a:lnTo>
                    <a:pt x="673" y="12"/>
                  </a:lnTo>
                  <a:lnTo>
                    <a:pt x="689" y="9"/>
                  </a:lnTo>
                  <a:close/>
                  <a:moveTo>
                    <a:pt x="884" y="4"/>
                  </a:moveTo>
                  <a:lnTo>
                    <a:pt x="900" y="5"/>
                  </a:lnTo>
                  <a:lnTo>
                    <a:pt x="893" y="68"/>
                  </a:lnTo>
                  <a:lnTo>
                    <a:pt x="877" y="67"/>
                  </a:lnTo>
                  <a:lnTo>
                    <a:pt x="884" y="4"/>
                  </a:lnTo>
                  <a:close/>
                  <a:moveTo>
                    <a:pt x="731" y="4"/>
                  </a:moveTo>
                  <a:lnTo>
                    <a:pt x="738" y="67"/>
                  </a:lnTo>
                  <a:lnTo>
                    <a:pt x="722" y="68"/>
                  </a:lnTo>
                  <a:lnTo>
                    <a:pt x="715" y="5"/>
                  </a:lnTo>
                  <a:lnTo>
                    <a:pt x="731" y="4"/>
                  </a:lnTo>
                  <a:close/>
                  <a:moveTo>
                    <a:pt x="842" y="1"/>
                  </a:moveTo>
                  <a:lnTo>
                    <a:pt x="858" y="2"/>
                  </a:lnTo>
                  <a:lnTo>
                    <a:pt x="854" y="65"/>
                  </a:lnTo>
                  <a:lnTo>
                    <a:pt x="847" y="65"/>
                  </a:lnTo>
                  <a:lnTo>
                    <a:pt x="838" y="64"/>
                  </a:lnTo>
                  <a:lnTo>
                    <a:pt x="842" y="1"/>
                  </a:lnTo>
                  <a:close/>
                  <a:moveTo>
                    <a:pt x="773" y="1"/>
                  </a:moveTo>
                  <a:lnTo>
                    <a:pt x="777" y="64"/>
                  </a:lnTo>
                  <a:lnTo>
                    <a:pt x="769" y="65"/>
                  </a:lnTo>
                  <a:lnTo>
                    <a:pt x="761" y="65"/>
                  </a:lnTo>
                  <a:lnTo>
                    <a:pt x="758" y="2"/>
                  </a:lnTo>
                  <a:lnTo>
                    <a:pt x="773" y="1"/>
                  </a:lnTo>
                  <a:close/>
                  <a:moveTo>
                    <a:pt x="800" y="0"/>
                  </a:moveTo>
                  <a:lnTo>
                    <a:pt x="815" y="0"/>
                  </a:lnTo>
                  <a:lnTo>
                    <a:pt x="815" y="64"/>
                  </a:lnTo>
                  <a:lnTo>
                    <a:pt x="812" y="63"/>
                  </a:lnTo>
                  <a:lnTo>
                    <a:pt x="803" y="63"/>
                  </a:lnTo>
                  <a:lnTo>
                    <a:pt x="800" y="64"/>
                  </a:lnTo>
                  <a:lnTo>
                    <a:pt x="800" y="0"/>
                  </a:lnTo>
                  <a:close/>
                </a:path>
              </a:pathLst>
            </a:custGeom>
            <a:grp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a:lstStyle>
            <a:p>
              <a:pPr>
                <a:buClrTx/>
                <a:buFontTx/>
                <a:buNone/>
                <a:defRPr/>
              </a:pPr>
              <a:endParaRPr lang="en-US" sz="1050" dirty="0">
                <a:solidFill>
                  <a:srgbClr val="000000"/>
                </a:solidFill>
                <a:latin typeface="Arial" charset="0"/>
              </a:endParaRPr>
            </a:p>
          </p:txBody>
        </p:sp>
        <p:sp>
          <p:nvSpPr>
            <p:cNvPr id="15" name="Freeform 14">
              <a:extLst>
                <a:ext uri="{FF2B5EF4-FFF2-40B4-BE49-F238E27FC236}">
                  <a16:creationId xmlns:a16="http://schemas.microsoft.com/office/drawing/2014/main" id="{07403085-D70D-44BB-AF40-E9443FF90D4F}"/>
                </a:ext>
              </a:extLst>
            </p:cNvPr>
            <p:cNvSpPr>
              <a:spLocks noEditPoints="1"/>
            </p:cNvSpPr>
            <p:nvPr/>
          </p:nvSpPr>
          <p:spPr bwMode="auto">
            <a:xfrm>
              <a:off x="2021" y="1304"/>
              <a:ext cx="1715" cy="1715"/>
            </a:xfrm>
            <a:custGeom>
              <a:avLst/>
              <a:gdLst/>
              <a:ahLst/>
              <a:cxnLst>
                <a:cxn ang="0">
                  <a:pos x="702" y="40"/>
                </a:cxn>
                <a:cxn ang="0">
                  <a:pos x="511" y="101"/>
                </a:cxn>
                <a:cxn ang="0">
                  <a:pos x="343" y="204"/>
                </a:cxn>
                <a:cxn ang="0">
                  <a:pos x="204" y="343"/>
                </a:cxn>
                <a:cxn ang="0">
                  <a:pos x="101" y="511"/>
                </a:cxn>
                <a:cxn ang="0">
                  <a:pos x="40" y="703"/>
                </a:cxn>
                <a:cxn ang="0">
                  <a:pos x="27" y="910"/>
                </a:cxn>
                <a:cxn ang="0">
                  <a:pos x="65" y="1111"/>
                </a:cxn>
                <a:cxn ang="0">
                  <a:pos x="147" y="1292"/>
                </a:cxn>
                <a:cxn ang="0">
                  <a:pos x="269" y="1446"/>
                </a:cxn>
                <a:cxn ang="0">
                  <a:pos x="423" y="1568"/>
                </a:cxn>
                <a:cxn ang="0">
                  <a:pos x="604" y="1650"/>
                </a:cxn>
                <a:cxn ang="0">
                  <a:pos x="805" y="1688"/>
                </a:cxn>
                <a:cxn ang="0">
                  <a:pos x="1013" y="1675"/>
                </a:cxn>
                <a:cxn ang="0">
                  <a:pos x="1204" y="1614"/>
                </a:cxn>
                <a:cxn ang="0">
                  <a:pos x="1373" y="1511"/>
                </a:cxn>
                <a:cxn ang="0">
                  <a:pos x="1511" y="1373"/>
                </a:cxn>
                <a:cxn ang="0">
                  <a:pos x="1614" y="1204"/>
                </a:cxn>
                <a:cxn ang="0">
                  <a:pos x="1675" y="1013"/>
                </a:cxn>
                <a:cxn ang="0">
                  <a:pos x="1688" y="805"/>
                </a:cxn>
                <a:cxn ang="0">
                  <a:pos x="1650" y="604"/>
                </a:cxn>
                <a:cxn ang="0">
                  <a:pos x="1568" y="423"/>
                </a:cxn>
                <a:cxn ang="0">
                  <a:pos x="1446" y="269"/>
                </a:cxn>
                <a:cxn ang="0">
                  <a:pos x="1292" y="147"/>
                </a:cxn>
                <a:cxn ang="0">
                  <a:pos x="1111" y="65"/>
                </a:cxn>
                <a:cxn ang="0">
                  <a:pos x="910" y="27"/>
                </a:cxn>
                <a:cxn ang="0">
                  <a:pos x="961" y="6"/>
                </a:cxn>
                <a:cxn ang="0">
                  <a:pos x="1157" y="54"/>
                </a:cxn>
                <a:cxn ang="0">
                  <a:pos x="1332" y="143"/>
                </a:cxn>
                <a:cxn ang="0">
                  <a:pos x="1481" y="269"/>
                </a:cxn>
                <a:cxn ang="0">
                  <a:pos x="1598" y="425"/>
                </a:cxn>
                <a:cxn ang="0">
                  <a:pos x="1678" y="606"/>
                </a:cxn>
                <a:cxn ang="0">
                  <a:pos x="1714" y="806"/>
                </a:cxn>
                <a:cxn ang="0">
                  <a:pos x="1701" y="1012"/>
                </a:cxn>
                <a:cxn ang="0">
                  <a:pos x="1643" y="1203"/>
                </a:cxn>
                <a:cxn ang="0">
                  <a:pos x="1544" y="1372"/>
                </a:cxn>
                <a:cxn ang="0">
                  <a:pos x="1410" y="1514"/>
                </a:cxn>
                <a:cxn ang="0">
                  <a:pos x="1248" y="1622"/>
                </a:cxn>
                <a:cxn ang="0">
                  <a:pos x="1061" y="1691"/>
                </a:cxn>
                <a:cxn ang="0">
                  <a:pos x="858" y="1715"/>
                </a:cxn>
                <a:cxn ang="0">
                  <a:pos x="654" y="1691"/>
                </a:cxn>
                <a:cxn ang="0">
                  <a:pos x="468" y="1622"/>
                </a:cxn>
                <a:cxn ang="0">
                  <a:pos x="305" y="1514"/>
                </a:cxn>
                <a:cxn ang="0">
                  <a:pos x="171" y="1372"/>
                </a:cxn>
                <a:cxn ang="0">
                  <a:pos x="72" y="1203"/>
                </a:cxn>
                <a:cxn ang="0">
                  <a:pos x="14" y="1012"/>
                </a:cxn>
                <a:cxn ang="0">
                  <a:pos x="2" y="806"/>
                </a:cxn>
                <a:cxn ang="0">
                  <a:pos x="37" y="606"/>
                </a:cxn>
                <a:cxn ang="0">
                  <a:pos x="117" y="425"/>
                </a:cxn>
                <a:cxn ang="0">
                  <a:pos x="234" y="269"/>
                </a:cxn>
                <a:cxn ang="0">
                  <a:pos x="383" y="143"/>
                </a:cxn>
                <a:cxn ang="0">
                  <a:pos x="558" y="54"/>
                </a:cxn>
                <a:cxn ang="0">
                  <a:pos x="754" y="6"/>
                </a:cxn>
              </a:cxnLst>
              <a:rect l="0" t="0" r="r" b="b"/>
              <a:pathLst>
                <a:path w="1715" h="1715">
                  <a:moveTo>
                    <a:pt x="858" y="26"/>
                  </a:moveTo>
                  <a:lnTo>
                    <a:pt x="805" y="27"/>
                  </a:lnTo>
                  <a:lnTo>
                    <a:pt x="753" y="32"/>
                  </a:lnTo>
                  <a:lnTo>
                    <a:pt x="702" y="40"/>
                  </a:lnTo>
                  <a:lnTo>
                    <a:pt x="653" y="51"/>
                  </a:lnTo>
                  <a:lnTo>
                    <a:pt x="604" y="65"/>
                  </a:lnTo>
                  <a:lnTo>
                    <a:pt x="557" y="82"/>
                  </a:lnTo>
                  <a:lnTo>
                    <a:pt x="511" y="101"/>
                  </a:lnTo>
                  <a:lnTo>
                    <a:pt x="467" y="123"/>
                  </a:lnTo>
                  <a:lnTo>
                    <a:pt x="423" y="147"/>
                  </a:lnTo>
                  <a:lnTo>
                    <a:pt x="382" y="175"/>
                  </a:lnTo>
                  <a:lnTo>
                    <a:pt x="343" y="204"/>
                  </a:lnTo>
                  <a:lnTo>
                    <a:pt x="305" y="235"/>
                  </a:lnTo>
                  <a:lnTo>
                    <a:pt x="269" y="269"/>
                  </a:lnTo>
                  <a:lnTo>
                    <a:pt x="235" y="305"/>
                  </a:lnTo>
                  <a:lnTo>
                    <a:pt x="204" y="343"/>
                  </a:lnTo>
                  <a:lnTo>
                    <a:pt x="174" y="382"/>
                  </a:lnTo>
                  <a:lnTo>
                    <a:pt x="147" y="423"/>
                  </a:lnTo>
                  <a:lnTo>
                    <a:pt x="123" y="467"/>
                  </a:lnTo>
                  <a:lnTo>
                    <a:pt x="101" y="511"/>
                  </a:lnTo>
                  <a:lnTo>
                    <a:pt x="82" y="557"/>
                  </a:lnTo>
                  <a:lnTo>
                    <a:pt x="65" y="604"/>
                  </a:lnTo>
                  <a:lnTo>
                    <a:pt x="51" y="653"/>
                  </a:lnTo>
                  <a:lnTo>
                    <a:pt x="40" y="703"/>
                  </a:lnTo>
                  <a:lnTo>
                    <a:pt x="32" y="754"/>
                  </a:lnTo>
                  <a:lnTo>
                    <a:pt x="27" y="805"/>
                  </a:lnTo>
                  <a:lnTo>
                    <a:pt x="26" y="858"/>
                  </a:lnTo>
                  <a:lnTo>
                    <a:pt x="27" y="910"/>
                  </a:lnTo>
                  <a:lnTo>
                    <a:pt x="32" y="962"/>
                  </a:lnTo>
                  <a:lnTo>
                    <a:pt x="40" y="1013"/>
                  </a:lnTo>
                  <a:lnTo>
                    <a:pt x="51" y="1062"/>
                  </a:lnTo>
                  <a:lnTo>
                    <a:pt x="65" y="1111"/>
                  </a:lnTo>
                  <a:lnTo>
                    <a:pt x="82" y="1159"/>
                  </a:lnTo>
                  <a:lnTo>
                    <a:pt x="101" y="1204"/>
                  </a:lnTo>
                  <a:lnTo>
                    <a:pt x="123" y="1249"/>
                  </a:lnTo>
                  <a:lnTo>
                    <a:pt x="147" y="1292"/>
                  </a:lnTo>
                  <a:lnTo>
                    <a:pt x="174" y="1333"/>
                  </a:lnTo>
                  <a:lnTo>
                    <a:pt x="204" y="1373"/>
                  </a:lnTo>
                  <a:lnTo>
                    <a:pt x="235" y="1410"/>
                  </a:lnTo>
                  <a:lnTo>
                    <a:pt x="269" y="1446"/>
                  </a:lnTo>
                  <a:lnTo>
                    <a:pt x="305" y="1480"/>
                  </a:lnTo>
                  <a:lnTo>
                    <a:pt x="343" y="1511"/>
                  </a:lnTo>
                  <a:lnTo>
                    <a:pt x="382" y="1541"/>
                  </a:lnTo>
                  <a:lnTo>
                    <a:pt x="423" y="1568"/>
                  </a:lnTo>
                  <a:lnTo>
                    <a:pt x="467" y="1592"/>
                  </a:lnTo>
                  <a:lnTo>
                    <a:pt x="511" y="1614"/>
                  </a:lnTo>
                  <a:lnTo>
                    <a:pt x="557" y="1633"/>
                  </a:lnTo>
                  <a:lnTo>
                    <a:pt x="604" y="1650"/>
                  </a:lnTo>
                  <a:lnTo>
                    <a:pt x="653" y="1664"/>
                  </a:lnTo>
                  <a:lnTo>
                    <a:pt x="702" y="1675"/>
                  </a:lnTo>
                  <a:lnTo>
                    <a:pt x="753" y="1683"/>
                  </a:lnTo>
                  <a:lnTo>
                    <a:pt x="805" y="1688"/>
                  </a:lnTo>
                  <a:lnTo>
                    <a:pt x="858" y="1690"/>
                  </a:lnTo>
                  <a:lnTo>
                    <a:pt x="910" y="1688"/>
                  </a:lnTo>
                  <a:lnTo>
                    <a:pt x="962" y="1683"/>
                  </a:lnTo>
                  <a:lnTo>
                    <a:pt x="1013" y="1675"/>
                  </a:lnTo>
                  <a:lnTo>
                    <a:pt x="1062" y="1664"/>
                  </a:lnTo>
                  <a:lnTo>
                    <a:pt x="1111" y="1650"/>
                  </a:lnTo>
                  <a:lnTo>
                    <a:pt x="1159" y="1633"/>
                  </a:lnTo>
                  <a:lnTo>
                    <a:pt x="1204" y="1614"/>
                  </a:lnTo>
                  <a:lnTo>
                    <a:pt x="1249" y="1592"/>
                  </a:lnTo>
                  <a:lnTo>
                    <a:pt x="1292" y="1568"/>
                  </a:lnTo>
                  <a:lnTo>
                    <a:pt x="1333" y="1541"/>
                  </a:lnTo>
                  <a:lnTo>
                    <a:pt x="1373" y="1511"/>
                  </a:lnTo>
                  <a:lnTo>
                    <a:pt x="1410" y="1480"/>
                  </a:lnTo>
                  <a:lnTo>
                    <a:pt x="1446" y="1446"/>
                  </a:lnTo>
                  <a:lnTo>
                    <a:pt x="1480" y="1410"/>
                  </a:lnTo>
                  <a:lnTo>
                    <a:pt x="1511" y="1373"/>
                  </a:lnTo>
                  <a:lnTo>
                    <a:pt x="1541" y="1333"/>
                  </a:lnTo>
                  <a:lnTo>
                    <a:pt x="1568" y="1292"/>
                  </a:lnTo>
                  <a:lnTo>
                    <a:pt x="1592" y="1249"/>
                  </a:lnTo>
                  <a:lnTo>
                    <a:pt x="1614" y="1204"/>
                  </a:lnTo>
                  <a:lnTo>
                    <a:pt x="1633" y="1159"/>
                  </a:lnTo>
                  <a:lnTo>
                    <a:pt x="1650" y="1111"/>
                  </a:lnTo>
                  <a:lnTo>
                    <a:pt x="1664" y="1062"/>
                  </a:lnTo>
                  <a:lnTo>
                    <a:pt x="1675" y="1013"/>
                  </a:lnTo>
                  <a:lnTo>
                    <a:pt x="1683" y="962"/>
                  </a:lnTo>
                  <a:lnTo>
                    <a:pt x="1688" y="910"/>
                  </a:lnTo>
                  <a:lnTo>
                    <a:pt x="1690" y="858"/>
                  </a:lnTo>
                  <a:lnTo>
                    <a:pt x="1688" y="805"/>
                  </a:lnTo>
                  <a:lnTo>
                    <a:pt x="1683" y="754"/>
                  </a:lnTo>
                  <a:lnTo>
                    <a:pt x="1675" y="703"/>
                  </a:lnTo>
                  <a:lnTo>
                    <a:pt x="1664" y="653"/>
                  </a:lnTo>
                  <a:lnTo>
                    <a:pt x="1650" y="604"/>
                  </a:lnTo>
                  <a:lnTo>
                    <a:pt x="1633" y="557"/>
                  </a:lnTo>
                  <a:lnTo>
                    <a:pt x="1614" y="511"/>
                  </a:lnTo>
                  <a:lnTo>
                    <a:pt x="1592" y="467"/>
                  </a:lnTo>
                  <a:lnTo>
                    <a:pt x="1568" y="423"/>
                  </a:lnTo>
                  <a:lnTo>
                    <a:pt x="1541" y="382"/>
                  </a:lnTo>
                  <a:lnTo>
                    <a:pt x="1511" y="343"/>
                  </a:lnTo>
                  <a:lnTo>
                    <a:pt x="1480" y="305"/>
                  </a:lnTo>
                  <a:lnTo>
                    <a:pt x="1446" y="269"/>
                  </a:lnTo>
                  <a:lnTo>
                    <a:pt x="1410" y="235"/>
                  </a:lnTo>
                  <a:lnTo>
                    <a:pt x="1373" y="204"/>
                  </a:lnTo>
                  <a:lnTo>
                    <a:pt x="1333" y="175"/>
                  </a:lnTo>
                  <a:lnTo>
                    <a:pt x="1292" y="147"/>
                  </a:lnTo>
                  <a:lnTo>
                    <a:pt x="1249" y="123"/>
                  </a:lnTo>
                  <a:lnTo>
                    <a:pt x="1204" y="101"/>
                  </a:lnTo>
                  <a:lnTo>
                    <a:pt x="1159" y="82"/>
                  </a:lnTo>
                  <a:lnTo>
                    <a:pt x="1111" y="65"/>
                  </a:lnTo>
                  <a:lnTo>
                    <a:pt x="1062" y="51"/>
                  </a:lnTo>
                  <a:lnTo>
                    <a:pt x="1013" y="40"/>
                  </a:lnTo>
                  <a:lnTo>
                    <a:pt x="962" y="32"/>
                  </a:lnTo>
                  <a:lnTo>
                    <a:pt x="910" y="27"/>
                  </a:lnTo>
                  <a:lnTo>
                    <a:pt x="858" y="26"/>
                  </a:lnTo>
                  <a:close/>
                  <a:moveTo>
                    <a:pt x="858" y="0"/>
                  </a:moveTo>
                  <a:lnTo>
                    <a:pt x="910" y="2"/>
                  </a:lnTo>
                  <a:lnTo>
                    <a:pt x="961" y="6"/>
                  </a:lnTo>
                  <a:lnTo>
                    <a:pt x="1012" y="14"/>
                  </a:lnTo>
                  <a:lnTo>
                    <a:pt x="1061" y="25"/>
                  </a:lnTo>
                  <a:lnTo>
                    <a:pt x="1110" y="38"/>
                  </a:lnTo>
                  <a:lnTo>
                    <a:pt x="1157" y="54"/>
                  </a:lnTo>
                  <a:lnTo>
                    <a:pt x="1203" y="73"/>
                  </a:lnTo>
                  <a:lnTo>
                    <a:pt x="1248" y="93"/>
                  </a:lnTo>
                  <a:lnTo>
                    <a:pt x="1290" y="117"/>
                  </a:lnTo>
                  <a:lnTo>
                    <a:pt x="1332" y="143"/>
                  </a:lnTo>
                  <a:lnTo>
                    <a:pt x="1372" y="171"/>
                  </a:lnTo>
                  <a:lnTo>
                    <a:pt x="1410" y="202"/>
                  </a:lnTo>
                  <a:lnTo>
                    <a:pt x="1446" y="234"/>
                  </a:lnTo>
                  <a:lnTo>
                    <a:pt x="1481" y="269"/>
                  </a:lnTo>
                  <a:lnTo>
                    <a:pt x="1514" y="305"/>
                  </a:lnTo>
                  <a:lnTo>
                    <a:pt x="1544" y="343"/>
                  </a:lnTo>
                  <a:lnTo>
                    <a:pt x="1572" y="383"/>
                  </a:lnTo>
                  <a:lnTo>
                    <a:pt x="1598" y="425"/>
                  </a:lnTo>
                  <a:lnTo>
                    <a:pt x="1622" y="468"/>
                  </a:lnTo>
                  <a:lnTo>
                    <a:pt x="1643" y="512"/>
                  </a:lnTo>
                  <a:lnTo>
                    <a:pt x="1661" y="558"/>
                  </a:lnTo>
                  <a:lnTo>
                    <a:pt x="1678" y="606"/>
                  </a:lnTo>
                  <a:lnTo>
                    <a:pt x="1691" y="654"/>
                  </a:lnTo>
                  <a:lnTo>
                    <a:pt x="1701" y="704"/>
                  </a:lnTo>
                  <a:lnTo>
                    <a:pt x="1709" y="754"/>
                  </a:lnTo>
                  <a:lnTo>
                    <a:pt x="1714" y="806"/>
                  </a:lnTo>
                  <a:lnTo>
                    <a:pt x="1715" y="858"/>
                  </a:lnTo>
                  <a:lnTo>
                    <a:pt x="1714" y="910"/>
                  </a:lnTo>
                  <a:lnTo>
                    <a:pt x="1709" y="961"/>
                  </a:lnTo>
                  <a:lnTo>
                    <a:pt x="1701" y="1012"/>
                  </a:lnTo>
                  <a:lnTo>
                    <a:pt x="1691" y="1061"/>
                  </a:lnTo>
                  <a:lnTo>
                    <a:pt x="1678" y="1110"/>
                  </a:lnTo>
                  <a:lnTo>
                    <a:pt x="1661" y="1157"/>
                  </a:lnTo>
                  <a:lnTo>
                    <a:pt x="1643" y="1203"/>
                  </a:lnTo>
                  <a:lnTo>
                    <a:pt x="1622" y="1248"/>
                  </a:lnTo>
                  <a:lnTo>
                    <a:pt x="1598" y="1290"/>
                  </a:lnTo>
                  <a:lnTo>
                    <a:pt x="1572" y="1332"/>
                  </a:lnTo>
                  <a:lnTo>
                    <a:pt x="1544" y="1372"/>
                  </a:lnTo>
                  <a:lnTo>
                    <a:pt x="1514" y="1410"/>
                  </a:lnTo>
                  <a:lnTo>
                    <a:pt x="1481" y="1447"/>
                  </a:lnTo>
                  <a:lnTo>
                    <a:pt x="1446" y="1481"/>
                  </a:lnTo>
                  <a:lnTo>
                    <a:pt x="1410" y="1514"/>
                  </a:lnTo>
                  <a:lnTo>
                    <a:pt x="1372" y="1544"/>
                  </a:lnTo>
                  <a:lnTo>
                    <a:pt x="1332" y="1572"/>
                  </a:lnTo>
                  <a:lnTo>
                    <a:pt x="1290" y="1598"/>
                  </a:lnTo>
                  <a:lnTo>
                    <a:pt x="1248" y="1622"/>
                  </a:lnTo>
                  <a:lnTo>
                    <a:pt x="1203" y="1643"/>
                  </a:lnTo>
                  <a:lnTo>
                    <a:pt x="1157" y="1662"/>
                  </a:lnTo>
                  <a:lnTo>
                    <a:pt x="1110" y="1678"/>
                  </a:lnTo>
                  <a:lnTo>
                    <a:pt x="1061" y="1691"/>
                  </a:lnTo>
                  <a:lnTo>
                    <a:pt x="1012" y="1701"/>
                  </a:lnTo>
                  <a:lnTo>
                    <a:pt x="961" y="1709"/>
                  </a:lnTo>
                  <a:lnTo>
                    <a:pt x="910" y="1714"/>
                  </a:lnTo>
                  <a:lnTo>
                    <a:pt x="858" y="1715"/>
                  </a:lnTo>
                  <a:lnTo>
                    <a:pt x="805" y="1714"/>
                  </a:lnTo>
                  <a:lnTo>
                    <a:pt x="754" y="1709"/>
                  </a:lnTo>
                  <a:lnTo>
                    <a:pt x="703" y="1701"/>
                  </a:lnTo>
                  <a:lnTo>
                    <a:pt x="654" y="1691"/>
                  </a:lnTo>
                  <a:lnTo>
                    <a:pt x="606" y="1678"/>
                  </a:lnTo>
                  <a:lnTo>
                    <a:pt x="558" y="1662"/>
                  </a:lnTo>
                  <a:lnTo>
                    <a:pt x="512" y="1643"/>
                  </a:lnTo>
                  <a:lnTo>
                    <a:pt x="468" y="1622"/>
                  </a:lnTo>
                  <a:lnTo>
                    <a:pt x="425" y="1598"/>
                  </a:lnTo>
                  <a:lnTo>
                    <a:pt x="383" y="1572"/>
                  </a:lnTo>
                  <a:lnTo>
                    <a:pt x="343" y="1544"/>
                  </a:lnTo>
                  <a:lnTo>
                    <a:pt x="305" y="1514"/>
                  </a:lnTo>
                  <a:lnTo>
                    <a:pt x="269" y="1481"/>
                  </a:lnTo>
                  <a:lnTo>
                    <a:pt x="234" y="1447"/>
                  </a:lnTo>
                  <a:lnTo>
                    <a:pt x="202" y="1410"/>
                  </a:lnTo>
                  <a:lnTo>
                    <a:pt x="171" y="1372"/>
                  </a:lnTo>
                  <a:lnTo>
                    <a:pt x="143" y="1332"/>
                  </a:lnTo>
                  <a:lnTo>
                    <a:pt x="117" y="1290"/>
                  </a:lnTo>
                  <a:lnTo>
                    <a:pt x="93" y="1248"/>
                  </a:lnTo>
                  <a:lnTo>
                    <a:pt x="72" y="1203"/>
                  </a:lnTo>
                  <a:lnTo>
                    <a:pt x="54" y="1157"/>
                  </a:lnTo>
                  <a:lnTo>
                    <a:pt x="37" y="1110"/>
                  </a:lnTo>
                  <a:lnTo>
                    <a:pt x="24" y="1061"/>
                  </a:lnTo>
                  <a:lnTo>
                    <a:pt x="14" y="1012"/>
                  </a:lnTo>
                  <a:lnTo>
                    <a:pt x="6" y="961"/>
                  </a:lnTo>
                  <a:lnTo>
                    <a:pt x="2" y="910"/>
                  </a:lnTo>
                  <a:lnTo>
                    <a:pt x="0" y="858"/>
                  </a:lnTo>
                  <a:lnTo>
                    <a:pt x="2" y="806"/>
                  </a:lnTo>
                  <a:lnTo>
                    <a:pt x="6" y="754"/>
                  </a:lnTo>
                  <a:lnTo>
                    <a:pt x="14" y="704"/>
                  </a:lnTo>
                  <a:lnTo>
                    <a:pt x="24" y="654"/>
                  </a:lnTo>
                  <a:lnTo>
                    <a:pt x="37" y="606"/>
                  </a:lnTo>
                  <a:lnTo>
                    <a:pt x="54" y="558"/>
                  </a:lnTo>
                  <a:lnTo>
                    <a:pt x="72" y="512"/>
                  </a:lnTo>
                  <a:lnTo>
                    <a:pt x="93" y="468"/>
                  </a:lnTo>
                  <a:lnTo>
                    <a:pt x="117" y="425"/>
                  </a:lnTo>
                  <a:lnTo>
                    <a:pt x="143" y="383"/>
                  </a:lnTo>
                  <a:lnTo>
                    <a:pt x="171" y="343"/>
                  </a:lnTo>
                  <a:lnTo>
                    <a:pt x="202" y="305"/>
                  </a:lnTo>
                  <a:lnTo>
                    <a:pt x="234" y="269"/>
                  </a:lnTo>
                  <a:lnTo>
                    <a:pt x="269" y="234"/>
                  </a:lnTo>
                  <a:lnTo>
                    <a:pt x="305" y="202"/>
                  </a:lnTo>
                  <a:lnTo>
                    <a:pt x="343" y="171"/>
                  </a:lnTo>
                  <a:lnTo>
                    <a:pt x="383" y="143"/>
                  </a:lnTo>
                  <a:lnTo>
                    <a:pt x="425" y="117"/>
                  </a:lnTo>
                  <a:lnTo>
                    <a:pt x="468" y="93"/>
                  </a:lnTo>
                  <a:lnTo>
                    <a:pt x="512" y="73"/>
                  </a:lnTo>
                  <a:lnTo>
                    <a:pt x="558" y="54"/>
                  </a:lnTo>
                  <a:lnTo>
                    <a:pt x="606" y="38"/>
                  </a:lnTo>
                  <a:lnTo>
                    <a:pt x="654" y="25"/>
                  </a:lnTo>
                  <a:lnTo>
                    <a:pt x="703" y="14"/>
                  </a:lnTo>
                  <a:lnTo>
                    <a:pt x="754" y="6"/>
                  </a:lnTo>
                  <a:lnTo>
                    <a:pt x="805" y="2"/>
                  </a:lnTo>
                  <a:lnTo>
                    <a:pt x="858" y="0"/>
                  </a:lnTo>
                  <a:close/>
                </a:path>
              </a:pathLst>
            </a:custGeom>
            <a:grp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a:lstStyle>
            <a:p>
              <a:pPr>
                <a:buClrTx/>
                <a:buFontTx/>
                <a:buNone/>
                <a:defRPr/>
              </a:pPr>
              <a:endParaRPr lang="en-US" sz="1050" dirty="0">
                <a:solidFill>
                  <a:srgbClr val="000000"/>
                </a:solidFill>
                <a:latin typeface="Arial" charset="0"/>
              </a:endParaRPr>
            </a:p>
          </p:txBody>
        </p:sp>
        <p:sp>
          <p:nvSpPr>
            <p:cNvPr id="16" name="Freeform 15">
              <a:extLst>
                <a:ext uri="{FF2B5EF4-FFF2-40B4-BE49-F238E27FC236}">
                  <a16:creationId xmlns:a16="http://schemas.microsoft.com/office/drawing/2014/main" id="{82137699-D903-4259-87A8-21B6E7D199A8}"/>
                </a:ext>
              </a:extLst>
            </p:cNvPr>
            <p:cNvSpPr>
              <a:spLocks/>
            </p:cNvSpPr>
            <p:nvPr/>
          </p:nvSpPr>
          <p:spPr bwMode="auto">
            <a:xfrm>
              <a:off x="2232" y="1899"/>
              <a:ext cx="1293" cy="728"/>
            </a:xfrm>
            <a:custGeom>
              <a:avLst/>
              <a:gdLst/>
              <a:ahLst/>
              <a:cxnLst>
                <a:cxn ang="0">
                  <a:pos x="647" y="0"/>
                </a:cxn>
                <a:cxn ang="0">
                  <a:pos x="1293" y="583"/>
                </a:cxn>
                <a:cxn ang="0">
                  <a:pos x="1273" y="621"/>
                </a:cxn>
                <a:cxn ang="0">
                  <a:pos x="1250" y="658"/>
                </a:cxn>
                <a:cxn ang="0">
                  <a:pos x="1225" y="694"/>
                </a:cxn>
                <a:cxn ang="0">
                  <a:pos x="1198" y="728"/>
                </a:cxn>
                <a:cxn ang="0">
                  <a:pos x="647" y="231"/>
                </a:cxn>
                <a:cxn ang="0">
                  <a:pos x="95" y="728"/>
                </a:cxn>
                <a:cxn ang="0">
                  <a:pos x="68" y="694"/>
                </a:cxn>
                <a:cxn ang="0">
                  <a:pos x="43" y="658"/>
                </a:cxn>
                <a:cxn ang="0">
                  <a:pos x="20" y="621"/>
                </a:cxn>
                <a:cxn ang="0">
                  <a:pos x="0" y="583"/>
                </a:cxn>
                <a:cxn ang="0">
                  <a:pos x="647" y="0"/>
                </a:cxn>
              </a:cxnLst>
              <a:rect l="0" t="0" r="r" b="b"/>
              <a:pathLst>
                <a:path w="1293" h="728">
                  <a:moveTo>
                    <a:pt x="647" y="0"/>
                  </a:moveTo>
                  <a:lnTo>
                    <a:pt x="1293" y="583"/>
                  </a:lnTo>
                  <a:lnTo>
                    <a:pt x="1273" y="621"/>
                  </a:lnTo>
                  <a:lnTo>
                    <a:pt x="1250" y="658"/>
                  </a:lnTo>
                  <a:lnTo>
                    <a:pt x="1225" y="694"/>
                  </a:lnTo>
                  <a:lnTo>
                    <a:pt x="1198" y="728"/>
                  </a:lnTo>
                  <a:lnTo>
                    <a:pt x="647" y="231"/>
                  </a:lnTo>
                  <a:lnTo>
                    <a:pt x="95" y="728"/>
                  </a:lnTo>
                  <a:lnTo>
                    <a:pt x="68" y="694"/>
                  </a:lnTo>
                  <a:lnTo>
                    <a:pt x="43" y="658"/>
                  </a:lnTo>
                  <a:lnTo>
                    <a:pt x="20" y="621"/>
                  </a:lnTo>
                  <a:lnTo>
                    <a:pt x="0" y="583"/>
                  </a:lnTo>
                  <a:lnTo>
                    <a:pt x="647" y="0"/>
                  </a:lnTo>
                  <a:close/>
                </a:path>
              </a:pathLst>
            </a:custGeom>
            <a:grp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a:lstStyle>
            <a:p>
              <a:pPr>
                <a:buClrTx/>
                <a:buFontTx/>
                <a:buNone/>
                <a:defRPr/>
              </a:pPr>
              <a:endParaRPr lang="en-US" sz="1050" dirty="0">
                <a:solidFill>
                  <a:srgbClr val="000000"/>
                </a:solidFill>
                <a:latin typeface="Arial" charset="0"/>
              </a:endParaRPr>
            </a:p>
          </p:txBody>
        </p:sp>
      </p:grpSp>
      <p:sp>
        <p:nvSpPr>
          <p:cNvPr id="12" name="Rectangle 11">
            <a:extLst>
              <a:ext uri="{FF2B5EF4-FFF2-40B4-BE49-F238E27FC236}">
                <a16:creationId xmlns:a16="http://schemas.microsoft.com/office/drawing/2014/main" id="{FB9926BC-BD5F-4949-8C03-403D9D2D418B}"/>
              </a:ext>
            </a:extLst>
          </p:cNvPr>
          <p:cNvSpPr>
            <a:spLocks noChangeArrowheads="1"/>
          </p:cNvSpPr>
          <p:nvPr/>
        </p:nvSpPr>
        <p:spPr bwMode="auto">
          <a:xfrm>
            <a:off x="0" y="514350"/>
            <a:ext cx="9144000" cy="114300"/>
          </a:xfrm>
          <a:prstGeom prst="rect">
            <a:avLst/>
          </a:prstGeom>
          <a:solidFill>
            <a:schemeClr val="bg2">
              <a:lumMod val="40000"/>
              <a:lumOff val="60000"/>
            </a:schemeClr>
          </a:soli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a:lstStyle>
          <a:p>
            <a:pPr>
              <a:buClrTx/>
              <a:buFontTx/>
              <a:buNone/>
              <a:defRPr/>
            </a:pPr>
            <a:endParaRPr lang="en-US" sz="1350" dirty="0">
              <a:solidFill>
                <a:srgbClr val="000000"/>
              </a:solidFill>
              <a:latin typeface="Arial" charset="0"/>
            </a:endParaRPr>
          </a:p>
        </p:txBody>
      </p:sp>
      <p:pic>
        <p:nvPicPr>
          <p:cNvPr id="1029" name="Picture 12" descr="College of Nursing White.png">
            <a:extLst>
              <a:ext uri="{FF2B5EF4-FFF2-40B4-BE49-F238E27FC236}">
                <a16:creationId xmlns:a16="http://schemas.microsoft.com/office/drawing/2014/main" id="{E7546E96-30F2-4F85-A50D-4A0263D620D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71437"/>
            <a:ext cx="3048000"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82508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BE451C3-0FF4-47C4-B829-773ADF60F88C}" type="datetimeFigureOut">
              <a:rPr lang="en-US" smtClean="0"/>
              <a:t>1/29/2020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24824440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ransition>
    <p:cut thruBlk="1"/>
  </p:transition>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hyperlink" Target="https://courts.michigan.gov/Administration/admin/op/problem-solving-courts/Drug/Pages/default.aspx"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hyperlink" Target="https://courts.michigan.gov/Administration/admin/op/problem-solving-courts/Documents/NCSC-Adult-RecidivismAnalysis.pdf" TargetMode="Externa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hyperlink" Target="https://courts.michigan.gov/Administration/admin/op/problem-solving-courts/Documents/NCSC-Adult-RecidivismAnalysis.pdf" TargetMode="Externa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hyperlink" Target="https://courts.michigan.gov/Administration/admin/op/problem-solving-courts/Documents/NCSC-Adult-RecidivismAnalysis.pdf"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publicdomainpictures.net/view-image.php?image=49294&amp;picture=&amp;jazyk=J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drugoverdose/data/statedeaths.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prisonerhealth.org/educational-resources/factsheets-2/incarceration-substance-abuse-and-addiction/"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327454" y="102393"/>
            <a:ext cx="8544698" cy="1492112"/>
          </a:xfrm>
          <a:prstGeom prst="rect">
            <a:avLst/>
          </a:prstGeom>
          <a:noFill/>
          <a:ln>
            <a:noFill/>
          </a:ln>
        </p:spPr>
        <p:txBody>
          <a:bodyPr wrap="square" lIns="68575" tIns="34275" rIns="68575" bIns="34275" anchor="b" anchorCtr="0">
            <a:noAutofit/>
          </a:bodyPr>
          <a:lstStyle/>
          <a:p>
            <a:pPr indent="-285743"/>
            <a:br>
              <a:rPr lang="en-US" b="1" dirty="0">
                <a:solidFill>
                  <a:schemeClr val="accent6">
                    <a:lumMod val="50000"/>
                  </a:schemeClr>
                </a:solidFill>
              </a:rPr>
            </a:br>
            <a:r>
              <a:rPr lang="en-US" b="1" dirty="0">
                <a:solidFill>
                  <a:schemeClr val="accent6">
                    <a:lumMod val="50000"/>
                  </a:schemeClr>
                </a:solidFill>
              </a:rPr>
              <a:t>Changing the Criminal Justice Narrative for Persons with Substance Use Disorder</a:t>
            </a:r>
            <a:endParaRPr lang="en" b="1" dirty="0">
              <a:solidFill>
                <a:schemeClr val="accent6">
                  <a:lumMod val="50000"/>
                </a:schemeClr>
              </a:solidFill>
            </a:endParaRPr>
          </a:p>
        </p:txBody>
      </p:sp>
      <p:sp>
        <p:nvSpPr>
          <p:cNvPr id="205" name="Shape 205"/>
          <p:cNvSpPr txBox="1">
            <a:spLocks noGrp="1"/>
          </p:cNvSpPr>
          <p:nvPr>
            <p:ph type="subTitle" idx="1"/>
          </p:nvPr>
        </p:nvSpPr>
        <p:spPr>
          <a:xfrm>
            <a:off x="181948" y="1549258"/>
            <a:ext cx="8756969" cy="3594242"/>
          </a:xfrm>
          <a:prstGeom prst="rect">
            <a:avLst/>
          </a:prstGeom>
          <a:noFill/>
          <a:ln>
            <a:noFill/>
          </a:ln>
        </p:spPr>
        <p:txBody>
          <a:bodyPr wrap="square" lIns="68575" tIns="34275" rIns="68575" bIns="34275" anchor="t" anchorCtr="0">
            <a:noAutofit/>
          </a:bodyPr>
          <a:lstStyle/>
          <a:p>
            <a:pPr indent="-31749">
              <a:lnSpc>
                <a:spcPct val="80000"/>
              </a:lnSpc>
              <a:spcBef>
                <a:spcPts val="0"/>
              </a:spcBef>
              <a:buClr>
                <a:srgbClr val="000000"/>
              </a:buClr>
              <a:buSzPts val="500"/>
            </a:pPr>
            <a:br>
              <a:rPr lang="en-US" sz="2100" b="1" dirty="0"/>
            </a:br>
            <a:r>
              <a:rPr lang="en-US" sz="2100" b="1" dirty="0"/>
              <a:t>Nicole Matusko, JD; </a:t>
            </a:r>
            <a:r>
              <a:rPr lang="en-US" sz="2100" dirty="0"/>
              <a:t>Ingham County Assistant Prosecuting Attorney</a:t>
            </a:r>
          </a:p>
          <a:p>
            <a:pPr indent="-31749">
              <a:lnSpc>
                <a:spcPct val="80000"/>
              </a:lnSpc>
              <a:spcBef>
                <a:spcPts val="0"/>
              </a:spcBef>
              <a:buClr>
                <a:srgbClr val="000000"/>
              </a:buClr>
              <a:buSzPts val="500"/>
            </a:pPr>
            <a:endParaRPr lang="en-US" sz="1500" dirty="0"/>
          </a:p>
          <a:p>
            <a:pPr indent="-31749">
              <a:lnSpc>
                <a:spcPct val="80000"/>
              </a:lnSpc>
              <a:spcBef>
                <a:spcPts val="0"/>
              </a:spcBef>
              <a:buClr>
                <a:srgbClr val="000000"/>
              </a:buClr>
              <a:buSzPts val="500"/>
            </a:pPr>
            <a:r>
              <a:rPr lang="en-US" sz="2100" b="1" dirty="0"/>
              <a:t>Chris Martin, JD; </a:t>
            </a:r>
            <a:r>
              <a:rPr lang="en-US" sz="2100" dirty="0"/>
              <a:t>Ingham County Assistant Prosecuting Attorney</a:t>
            </a:r>
            <a:br>
              <a:rPr lang="en-US" sz="2100" dirty="0"/>
            </a:br>
            <a:endParaRPr lang="en-US" sz="1500" dirty="0"/>
          </a:p>
          <a:p>
            <a:pPr indent="-31749">
              <a:lnSpc>
                <a:spcPct val="80000"/>
              </a:lnSpc>
              <a:spcBef>
                <a:spcPts val="0"/>
              </a:spcBef>
              <a:buClr>
                <a:srgbClr val="000000"/>
              </a:buClr>
              <a:buSzPts val="500"/>
            </a:pPr>
            <a:r>
              <a:rPr lang="en-US" sz="2100" b="1" dirty="0"/>
              <a:t>Honorable Andrea Larkin, JD; </a:t>
            </a:r>
            <a:r>
              <a:rPr lang="en-US" sz="2100" dirty="0"/>
              <a:t>Chief Judge 54B District Court, East </a:t>
            </a:r>
          </a:p>
          <a:p>
            <a:pPr indent="-31749">
              <a:lnSpc>
                <a:spcPct val="80000"/>
              </a:lnSpc>
              <a:spcBef>
                <a:spcPts val="0"/>
              </a:spcBef>
              <a:buClr>
                <a:srgbClr val="000000"/>
              </a:buClr>
              <a:buSzPts val="500"/>
            </a:pPr>
            <a:r>
              <a:rPr lang="en-US" sz="2100" dirty="0"/>
              <a:t>	Lansing, MI</a:t>
            </a:r>
          </a:p>
          <a:p>
            <a:pPr indent="-31749">
              <a:lnSpc>
                <a:spcPct val="80000"/>
              </a:lnSpc>
              <a:spcBef>
                <a:spcPts val="0"/>
              </a:spcBef>
              <a:buClr>
                <a:srgbClr val="000000"/>
              </a:buClr>
              <a:buSzPts val="500"/>
            </a:pPr>
            <a:endParaRPr lang="en-US" sz="1500" dirty="0"/>
          </a:p>
          <a:p>
            <a:pPr indent="-31749">
              <a:lnSpc>
                <a:spcPct val="80000"/>
              </a:lnSpc>
              <a:spcBef>
                <a:spcPts val="0"/>
              </a:spcBef>
              <a:buClr>
                <a:srgbClr val="000000"/>
              </a:buClr>
              <a:buSzPts val="500"/>
            </a:pPr>
            <a:r>
              <a:rPr lang="en-US" sz="2100" b="1" dirty="0"/>
              <a:t>Amy </a:t>
            </a:r>
            <a:r>
              <a:rPr lang="en-US" sz="2100" b="1" dirty="0" err="1"/>
              <a:t>Iseler</a:t>
            </a:r>
            <a:r>
              <a:rPr lang="en-US" sz="2100" b="1" dirty="0"/>
              <a:t>; </a:t>
            </a:r>
            <a:r>
              <a:rPr lang="en-US" sz="2100" dirty="0"/>
              <a:t>Chief Probation Agent, 54B District Court</a:t>
            </a:r>
          </a:p>
          <a:p>
            <a:pPr indent="-31749">
              <a:lnSpc>
                <a:spcPct val="80000"/>
              </a:lnSpc>
              <a:spcBef>
                <a:spcPts val="0"/>
              </a:spcBef>
              <a:buClr>
                <a:srgbClr val="000000"/>
              </a:buClr>
              <a:buSzPts val="500"/>
            </a:pPr>
            <a:r>
              <a:rPr lang="en-US" sz="2100" dirty="0"/>
              <a:t> </a:t>
            </a:r>
          </a:p>
          <a:p>
            <a:pPr indent="-114297">
              <a:spcBef>
                <a:spcPts val="0"/>
              </a:spcBef>
            </a:pPr>
            <a:r>
              <a:rPr lang="en-US" sz="2100" b="1" dirty="0"/>
              <a:t>Call to Action and Facilitator: </a:t>
            </a:r>
            <a:r>
              <a:rPr lang="en" sz="2100" b="1" dirty="0"/>
              <a:t>Lisa Gigliotti, JD</a:t>
            </a:r>
            <a:r>
              <a:rPr lang="en" sz="2100" dirty="0"/>
              <a:t> </a:t>
            </a:r>
          </a:p>
          <a:p>
            <a:pPr indent="-114297">
              <a:spcBef>
                <a:spcPts val="0"/>
              </a:spcBef>
            </a:pPr>
            <a:r>
              <a:rPr lang="en" sz="1800" dirty="0"/>
              <a:t> MI Prescription Drug and Opioid Abuse Commission </a:t>
            </a:r>
            <a:r>
              <a:rPr lang="en-US" sz="1800" dirty="0"/>
              <a:t>Former Member</a:t>
            </a:r>
            <a:r>
              <a:rPr lang="en" dirty="0">
                <a:solidFill>
                  <a:srgbClr val="9900FF"/>
                </a:solidFill>
              </a:rPr>
              <a:t> </a:t>
            </a:r>
            <a:r>
              <a:rPr lang="en" i="1" dirty="0">
                <a:solidFill>
                  <a:srgbClr val="9900FF"/>
                </a:solidFill>
              </a:rPr>
              <a:t> </a:t>
            </a:r>
          </a:p>
          <a:p>
            <a:pPr indent="-31749">
              <a:lnSpc>
                <a:spcPct val="80000"/>
              </a:lnSpc>
              <a:spcBef>
                <a:spcPts val="0"/>
              </a:spcBef>
              <a:buSzPts val="500"/>
            </a:pPr>
            <a:r>
              <a:rPr lang="en-US" sz="1800" b="1" dirty="0">
                <a:solidFill>
                  <a:srgbClr val="006600"/>
                </a:solidFill>
              </a:rPr>
              <a:t>Capital Area Opioid &amp; Pain Conference</a:t>
            </a:r>
            <a:br>
              <a:rPr lang="en" sz="1800" b="1" dirty="0">
                <a:solidFill>
                  <a:srgbClr val="006600"/>
                </a:solidFill>
              </a:rPr>
            </a:br>
            <a:r>
              <a:rPr lang="en-US" sz="1800" b="1" dirty="0">
                <a:solidFill>
                  <a:srgbClr val="006600"/>
                </a:solidFill>
              </a:rPr>
              <a:t>MSU CON February 4, 2020</a:t>
            </a:r>
            <a:endParaRPr lang="en" sz="1800" b="1" dirty="0">
              <a:solidFill>
                <a:srgbClr val="006600"/>
              </a:solidFill>
            </a:endParaRPr>
          </a:p>
        </p:txBody>
      </p:sp>
      <p:sp>
        <p:nvSpPr>
          <p:cNvPr id="2" name="Slide Number Placeholder 1"/>
          <p:cNvSpPr>
            <a:spLocks noGrp="1"/>
          </p:cNvSpPr>
          <p:nvPr>
            <p:ph type="sldNum" idx="4294967295"/>
          </p:nvPr>
        </p:nvSpPr>
        <p:spPr>
          <a:xfrm>
            <a:off x="7086600" y="4767263"/>
            <a:ext cx="2057400" cy="273844"/>
          </a:xfrm>
          <a:prstGeom prst="rect">
            <a:avLst/>
          </a:prstGeom>
        </p:spPr>
        <p:txBody>
          <a:bodyPr/>
          <a:lstStyle/>
          <a:p>
            <a:pPr algn="r" defTabSz="914378">
              <a:buClrTx/>
            </a:pPr>
            <a:fld id="{00000000-1234-1234-1234-123412341234}" type="slidenum">
              <a:rPr lang="en" sz="900">
                <a:solidFill>
                  <a:srgbClr val="888888"/>
                </a:solidFill>
                <a:latin typeface="Calibri"/>
                <a:ea typeface="Calibri"/>
                <a:cs typeface="Calibri"/>
                <a:sym typeface="Calibri"/>
              </a:rPr>
              <a:pPr algn="r" defTabSz="914378">
                <a:buClrTx/>
              </a:pPr>
              <a:t>1</a:t>
            </a:fld>
            <a:endParaRPr lang="en"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8499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Good Samaritan Laws</a:t>
            </a:r>
          </a:p>
        </p:txBody>
      </p:sp>
      <p:sp>
        <p:nvSpPr>
          <p:cNvPr id="3" name="Content Placeholder 2"/>
          <p:cNvSpPr>
            <a:spLocks noGrp="1"/>
          </p:cNvSpPr>
          <p:nvPr>
            <p:ph idx="1"/>
          </p:nvPr>
        </p:nvSpPr>
        <p:spPr/>
        <p:txBody>
          <a:bodyPr>
            <a:normAutofit lnSpcReduction="10000"/>
          </a:bodyPr>
          <a:lstStyle/>
          <a:p>
            <a:r>
              <a:rPr lang="en-US" sz="1800" dirty="0"/>
              <a:t>In order to prioritize saving lives, Michigan passed a Good Samaritan law in 2016.</a:t>
            </a:r>
          </a:p>
          <a:p>
            <a:endParaRPr lang="en-US" sz="1800" dirty="0"/>
          </a:p>
          <a:p>
            <a:r>
              <a:rPr lang="en-US" sz="1800" dirty="0"/>
              <a:t>Michigan’s Good Samaritan law prevents drug possession/use charges against those that seek medical assistance for an overdose for themselves or another. This law makes saving lives the priority during a drug overdose, not criminal prosecutions of illegal drug users.</a:t>
            </a:r>
            <a:br>
              <a:rPr lang="en-US" dirty="0"/>
            </a:br>
            <a:endParaRPr lang="en-US" dirty="0"/>
          </a:p>
          <a:p>
            <a:r>
              <a:rPr lang="en-US" sz="1800" dirty="0"/>
              <a:t>Law enforcement training. </a:t>
            </a:r>
          </a:p>
        </p:txBody>
      </p:sp>
    </p:spTree>
    <p:extLst>
      <p:ext uri="{BB962C8B-B14F-4D97-AF65-F5344CB8AC3E}">
        <p14:creationId xmlns:p14="http://schemas.microsoft.com/office/powerpoint/2010/main" val="569229281"/>
      </p:ext>
    </p:extLst>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What about other crimes…. </a:t>
            </a:r>
          </a:p>
        </p:txBody>
      </p:sp>
      <p:sp>
        <p:nvSpPr>
          <p:cNvPr id="3" name="Content Placeholder 2"/>
          <p:cNvSpPr>
            <a:spLocks noGrp="1"/>
          </p:cNvSpPr>
          <p:nvPr>
            <p:ph idx="1"/>
          </p:nvPr>
        </p:nvSpPr>
        <p:spPr/>
        <p:txBody>
          <a:bodyPr>
            <a:normAutofit fontScale="85000" lnSpcReduction="10000"/>
          </a:bodyPr>
          <a:lstStyle/>
          <a:p>
            <a:r>
              <a:rPr lang="en-US" sz="2000" dirty="0"/>
              <a:t>Treatment courts are". . . a court supervised treatment program for individuals who abuse or are dependent upon any controlled substance or alcohol." These courts are specially designed to reduce recidivism and substance abuse among nonviolent substance-abusing offenders and to increase the offenders' likelihood of successful habilitation through early, continuous, and intense judicially- supervised treatment, mandatory periodic drug testing, and use of appropriate sanctions.​</a:t>
            </a:r>
          </a:p>
          <a:p>
            <a:endParaRPr lang="en-US" sz="2000" dirty="0"/>
          </a:p>
          <a:p>
            <a:pPr marL="0" indent="0">
              <a:buNone/>
            </a:pPr>
            <a:r>
              <a:rPr lang="en-US" sz="2000" dirty="0"/>
              <a:t>MCL 600.1060(c) / courts.Michigan.gov</a:t>
            </a:r>
          </a:p>
        </p:txBody>
      </p:sp>
    </p:spTree>
    <p:extLst>
      <p:ext uri="{BB962C8B-B14F-4D97-AF65-F5344CB8AC3E}">
        <p14:creationId xmlns:p14="http://schemas.microsoft.com/office/powerpoint/2010/main" val="528439519"/>
      </p:ext>
    </p:extLst>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 dirty="0">
                <a:solidFill>
                  <a:schemeClr val="tx1">
                    <a:lumMod val="85000"/>
                  </a:schemeClr>
                </a:solidFill>
              </a:rPr>
              <a:t>Ingham County Specialty Courts</a:t>
            </a:r>
            <a:endParaRPr dirty="0">
              <a:solidFill>
                <a:schemeClr val="tx1">
                  <a:lumMod val="85000"/>
                </a:schemeClr>
              </a:solidFill>
            </a:endParaRPr>
          </a:p>
        </p:txBody>
      </p:sp>
      <p:sp>
        <p:nvSpPr>
          <p:cNvPr id="67" name="Google Shape;67;p15"/>
          <p:cNvSpPr txBox="1">
            <a:spLocks noGrp="1"/>
          </p:cNvSpPr>
          <p:nvPr>
            <p:ph type="body" idx="1"/>
          </p:nvPr>
        </p:nvSpPr>
        <p:spPr>
          <a:xfrm>
            <a:off x="311700" y="1017725"/>
            <a:ext cx="8520600" cy="3765889"/>
          </a:xfrm>
          <a:prstGeom prst="rect">
            <a:avLst/>
          </a:prstGeom>
        </p:spPr>
        <p:txBody>
          <a:bodyPr spcFirstLastPara="1" vert="horz" wrap="square" lIns="68569" tIns="68569" rIns="68569" bIns="68569" rtlCol="0" anchor="t" anchorCtr="0">
            <a:noAutofit/>
          </a:bodyPr>
          <a:lstStyle/>
          <a:p>
            <a:r>
              <a:rPr lang="en" sz="1600" dirty="0"/>
              <a:t>30th Circuit Court Mental Health Court (Felony)</a:t>
            </a:r>
            <a:endParaRPr sz="1600" dirty="0"/>
          </a:p>
          <a:p>
            <a:r>
              <a:rPr lang="en" sz="1600" dirty="0"/>
              <a:t>55th District Court Mental Health Court (Misdemeanor*)</a:t>
            </a:r>
          </a:p>
          <a:p>
            <a:endParaRPr sz="1600" dirty="0"/>
          </a:p>
          <a:p>
            <a:r>
              <a:rPr lang="en" sz="1600" dirty="0"/>
              <a:t>54B Drug Court (Felony &amp; Misdemeanor)</a:t>
            </a:r>
            <a:endParaRPr sz="1600" dirty="0"/>
          </a:p>
          <a:p>
            <a:r>
              <a:rPr lang="en" sz="1600" dirty="0"/>
              <a:t>54B Ingham County Veterans’ Treatment Court (ICVTC) Felony &amp; Misdemeanor)</a:t>
            </a:r>
          </a:p>
          <a:p>
            <a:endParaRPr sz="1600" dirty="0"/>
          </a:p>
          <a:p>
            <a:r>
              <a:rPr lang="en" sz="1600" dirty="0"/>
              <a:t>54A Sobriety Court (Felony OWI)</a:t>
            </a:r>
            <a:endParaRPr sz="1600" dirty="0"/>
          </a:p>
          <a:p>
            <a:r>
              <a:rPr lang="en" sz="1600" dirty="0"/>
              <a:t>55th Sobriety Court (Felony OWI*)</a:t>
            </a:r>
            <a:endParaRPr sz="1600" dirty="0"/>
          </a:p>
          <a:p>
            <a:r>
              <a:rPr lang="en" sz="1600" dirty="0"/>
              <a:t>54B Sobriety Court (Misd OWI only)</a:t>
            </a:r>
          </a:p>
          <a:p>
            <a:endParaRPr sz="1600" dirty="0"/>
          </a:p>
          <a:p>
            <a:r>
              <a:rPr lang="en" sz="1600" dirty="0"/>
              <a:t>Swift and S</a:t>
            </a:r>
            <a:r>
              <a:rPr lang="en-US" sz="1600" dirty="0"/>
              <a:t>u</a:t>
            </a:r>
            <a:r>
              <a:rPr lang="en" sz="1600" dirty="0"/>
              <a:t>re Sanctions – Judge Canady</a:t>
            </a:r>
          </a:p>
          <a:p>
            <a:endParaRPr lang="en" sz="1600" dirty="0"/>
          </a:p>
          <a:p>
            <a:r>
              <a:rPr lang="en" sz="1600" dirty="0"/>
              <a:t>Family Recovery Court – Judge Lawless</a:t>
            </a:r>
          </a:p>
          <a:p>
            <a:r>
              <a:rPr lang="en" sz="1600" dirty="0"/>
              <a:t>Phoenix Court – Judge D</a:t>
            </a:r>
            <a:r>
              <a:rPr lang="en-US" sz="1600" dirty="0"/>
              <a:t>u</a:t>
            </a:r>
            <a:r>
              <a:rPr lang="en" sz="1600" dirty="0"/>
              <a:t>nnings </a:t>
            </a:r>
          </a:p>
          <a:p>
            <a:pPr marL="85723" indent="0">
              <a:buNone/>
            </a:pPr>
            <a:endParaRPr lang="en" sz="1600" dirty="0"/>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Drug Treatment Courts</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sz="2400" dirty="0"/>
              <a:t>Michigan has been a pioneer in the drug treatment court movement. There are currently 84 drug treatment courts in Michigan, consisting of 32 adult dru​​g courts, 23 OWI courts, 15 juvenile drug courts, 11 family dependency courts, and 3 tribal healing-to-wellness courts. Michigan's drug treatment courts operate in 40 counties; however, the three tribal drug courts have special jurisdictions.</a:t>
            </a:r>
          </a:p>
          <a:p>
            <a:pPr fontAlgn="base"/>
            <a:endParaRPr lang="en-US" sz="2400" dirty="0"/>
          </a:p>
          <a:p>
            <a:pPr marL="0" indent="0" fontAlgn="base">
              <a:buNone/>
            </a:pPr>
            <a:r>
              <a:rPr lang="en-US" sz="2400" dirty="0">
                <a:solidFill>
                  <a:srgbClr val="00B050"/>
                </a:solidFill>
                <a:hlinkClick r:id="rId2">
                  <a:extLst>
                    <a:ext uri="{A12FA001-AC4F-418D-AE19-62706E023703}">
                      <ahyp:hlinkClr xmlns:ahyp="http://schemas.microsoft.com/office/drawing/2018/hyperlinkcolor" val="tx"/>
                    </a:ext>
                  </a:extLst>
                </a:hlinkClick>
              </a:rPr>
              <a:t>https://courts.michigan.gov/Administration/admin/op/problem-solving-courts/Drug/Pages/default.aspx</a:t>
            </a:r>
            <a:endParaRPr lang="en-US" sz="2400" dirty="0">
              <a:solidFill>
                <a:srgbClr val="00B050"/>
              </a:solidFill>
            </a:endParaRPr>
          </a:p>
          <a:p>
            <a:endParaRPr lang="en-US" dirty="0"/>
          </a:p>
        </p:txBody>
      </p:sp>
    </p:spTree>
    <p:extLst>
      <p:ext uri="{BB962C8B-B14F-4D97-AF65-F5344CB8AC3E}">
        <p14:creationId xmlns:p14="http://schemas.microsoft.com/office/powerpoint/2010/main" val="1219986417"/>
      </p:ext>
    </p:extLst>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chemeClr val="tx1">
                    <a:lumMod val="85000"/>
                  </a:schemeClr>
                </a:solidFill>
              </a:rPr>
              <a:t>Balancing Acts &amp; Limitations</a:t>
            </a:r>
            <a:endParaRPr lang="en-US" dirty="0"/>
          </a:p>
        </p:txBody>
      </p:sp>
      <p:sp>
        <p:nvSpPr>
          <p:cNvPr id="3" name="Text Placeholder 2"/>
          <p:cNvSpPr>
            <a:spLocks noGrp="1"/>
          </p:cNvSpPr>
          <p:nvPr>
            <p:ph type="body" idx="1"/>
          </p:nvPr>
        </p:nvSpPr>
        <p:spPr/>
        <p:txBody>
          <a:bodyPr/>
          <a:lstStyle/>
          <a:p>
            <a:r>
              <a:rPr lang="en-US" sz="2800" dirty="0"/>
              <a:t>Violent Offenders</a:t>
            </a:r>
            <a:br>
              <a:rPr lang="en-US" sz="2800" dirty="0"/>
            </a:br>
            <a:endParaRPr lang="en-US" sz="2800" dirty="0"/>
          </a:p>
          <a:p>
            <a:r>
              <a:rPr lang="en-US" sz="2800" dirty="0"/>
              <a:t>Crime Victims’ Rights’ Act </a:t>
            </a:r>
          </a:p>
          <a:p>
            <a:endParaRPr lang="en-US" sz="2800" dirty="0"/>
          </a:p>
          <a:p>
            <a:r>
              <a:rPr lang="en-US" sz="2800" dirty="0"/>
              <a:t>Community Resources</a:t>
            </a:r>
          </a:p>
          <a:p>
            <a:endParaRPr lang="en-US" sz="2800" dirty="0"/>
          </a:p>
          <a:p>
            <a:r>
              <a:rPr lang="en-US" sz="2800" dirty="0"/>
              <a:t>Residency</a:t>
            </a:r>
          </a:p>
        </p:txBody>
      </p:sp>
    </p:spTree>
    <p:extLst>
      <p:ext uri="{BB962C8B-B14F-4D97-AF65-F5344CB8AC3E}">
        <p14:creationId xmlns:p14="http://schemas.microsoft.com/office/powerpoint/2010/main" val="2237972947"/>
      </p:ext>
    </p:extLst>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366648"/>
            <a:ext cx="8520600" cy="572700"/>
          </a:xfrm>
          <a:prstGeom prst="rect">
            <a:avLst/>
          </a:prstGeom>
        </p:spPr>
        <p:txBody>
          <a:bodyPr spcFirstLastPara="1" vert="horz" wrap="square" lIns="68569" tIns="68569" rIns="68569" bIns="68569" rtlCol="0" anchor="t" anchorCtr="0">
            <a:noAutofit/>
          </a:bodyPr>
          <a:lstStyle/>
          <a:p>
            <a:r>
              <a:rPr lang="en" dirty="0">
                <a:solidFill>
                  <a:schemeClr val="tx1">
                    <a:lumMod val="85000"/>
                  </a:schemeClr>
                </a:solidFill>
              </a:rPr>
              <a:t>Balancing Acts &amp; Limitations</a:t>
            </a:r>
            <a:endParaRPr dirty="0">
              <a:solidFill>
                <a:schemeClr val="tx1">
                  <a:lumMod val="85000"/>
                </a:schemeClr>
              </a:solidFill>
            </a:endParaRPr>
          </a:p>
        </p:txBody>
      </p:sp>
      <p:sp>
        <p:nvSpPr>
          <p:cNvPr id="73" name="Google Shape;73;p16"/>
          <p:cNvSpPr txBox="1">
            <a:spLocks noGrp="1"/>
          </p:cNvSpPr>
          <p:nvPr>
            <p:ph type="body" idx="1"/>
          </p:nvPr>
        </p:nvSpPr>
        <p:spPr>
          <a:prstGeom prst="rect">
            <a:avLst/>
          </a:prstGeom>
        </p:spPr>
        <p:txBody>
          <a:bodyPr spcFirstLastPara="1" vert="horz" wrap="square" lIns="68569" tIns="68569" rIns="68569" bIns="68569" rtlCol="0" anchor="t" anchorCtr="0">
            <a:noAutofit/>
          </a:bodyPr>
          <a:lstStyle/>
          <a:p>
            <a:pPr marL="0" indent="0">
              <a:spcAft>
                <a:spcPts val="1200"/>
              </a:spcAft>
              <a:buNone/>
            </a:pPr>
            <a:r>
              <a:rPr lang="en-US" sz="2400" dirty="0"/>
              <a:t>Violent Offender is defined as “an individual who is </a:t>
            </a:r>
            <a:r>
              <a:rPr lang="en-US" sz="2400" dirty="0">
                <a:solidFill>
                  <a:srgbClr val="FF0000"/>
                </a:solidFill>
              </a:rPr>
              <a:t>currently charged with</a:t>
            </a:r>
            <a:r>
              <a:rPr lang="en-US" sz="2400" dirty="0"/>
              <a:t>, or has </a:t>
            </a:r>
            <a:r>
              <a:rPr lang="en-US" sz="2400" dirty="0">
                <a:solidFill>
                  <a:srgbClr val="FF0000"/>
                </a:solidFill>
              </a:rPr>
              <a:t>been convicted of</a:t>
            </a:r>
            <a:r>
              <a:rPr lang="en-US" sz="2400" dirty="0"/>
              <a:t>, an </a:t>
            </a:r>
            <a:r>
              <a:rPr lang="en-US" sz="2400" dirty="0">
                <a:solidFill>
                  <a:srgbClr val="FF0000"/>
                </a:solidFill>
              </a:rPr>
              <a:t>offense</a:t>
            </a:r>
            <a:r>
              <a:rPr lang="en-US" sz="2400" dirty="0"/>
              <a:t> involving the death of, or a serious bodily injury to, any individual, whether or not any of these circumstances are an element of the offense, or with criminal sexual conduct in any degree” </a:t>
            </a:r>
          </a:p>
          <a:p>
            <a:pPr marL="0" indent="0">
              <a:spcAft>
                <a:spcPts val="1200"/>
              </a:spcAft>
              <a:buNone/>
            </a:pPr>
            <a:endParaRPr lang="en-US" sz="2400" dirty="0"/>
          </a:p>
          <a:p>
            <a:pPr marL="0" indent="0">
              <a:spcAft>
                <a:spcPts val="1200"/>
              </a:spcAft>
              <a:buNone/>
            </a:pPr>
            <a:r>
              <a:rPr lang="en-US" sz="2400" dirty="0"/>
              <a:t>MCL 600.1090 </a:t>
            </a:r>
          </a:p>
        </p:txBody>
      </p:sp>
    </p:spTree>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68569" tIns="68569" rIns="68569" bIns="68569" rtlCol="0" anchor="t" anchorCtr="0">
            <a:noAutofit/>
          </a:bodyPr>
          <a:lstStyle/>
          <a:p>
            <a:r>
              <a:rPr lang="en" dirty="0">
                <a:solidFill>
                  <a:schemeClr val="tx1">
                    <a:lumMod val="85000"/>
                  </a:schemeClr>
                </a:solidFill>
              </a:rPr>
              <a:t>Our Program</a:t>
            </a:r>
            <a:endParaRPr dirty="0">
              <a:solidFill>
                <a:schemeClr val="tx1">
                  <a:lumMod val="85000"/>
                </a:schemeClr>
              </a:solidFill>
            </a:endParaRPr>
          </a:p>
        </p:txBody>
      </p:sp>
      <p:sp>
        <p:nvSpPr>
          <p:cNvPr id="73" name="Google Shape;73;p16"/>
          <p:cNvSpPr txBox="1">
            <a:spLocks noGrp="1"/>
          </p:cNvSpPr>
          <p:nvPr>
            <p:ph type="body" idx="1"/>
          </p:nvPr>
        </p:nvSpPr>
        <p:spPr>
          <a:prstGeom prst="rect">
            <a:avLst/>
          </a:prstGeom>
        </p:spPr>
        <p:txBody>
          <a:bodyPr spcFirstLastPara="1" vert="horz" wrap="square" lIns="68569" tIns="68569" rIns="68569" bIns="68569" rtlCol="0" anchor="t" anchorCtr="0">
            <a:noAutofit/>
          </a:bodyPr>
          <a:lstStyle/>
          <a:p>
            <a:pPr marL="457200" indent="-457200">
              <a:spcAft>
                <a:spcPts val="1200"/>
              </a:spcAft>
              <a:buAutoNum type="arabicPeriod"/>
            </a:pPr>
            <a:r>
              <a:rPr lang="en-US" sz="2400" dirty="0"/>
              <a:t>Phases and Goals</a:t>
            </a:r>
            <a:br>
              <a:rPr lang="en-US" sz="2400" dirty="0"/>
            </a:br>
            <a:endParaRPr lang="en-US" sz="2400" dirty="0"/>
          </a:p>
          <a:p>
            <a:pPr marL="457200" indent="-457200">
              <a:spcAft>
                <a:spcPts val="1200"/>
              </a:spcAft>
              <a:buAutoNum type="arabicPeriod"/>
            </a:pPr>
            <a:r>
              <a:rPr lang="en-US" sz="2400" dirty="0"/>
              <a:t>Review Hearings</a:t>
            </a:r>
            <a:br>
              <a:rPr lang="en-US" sz="2400" dirty="0"/>
            </a:br>
            <a:endParaRPr lang="en-US" sz="2400" dirty="0"/>
          </a:p>
          <a:p>
            <a:pPr marL="457200" indent="-457200">
              <a:spcAft>
                <a:spcPts val="1200"/>
              </a:spcAft>
              <a:buAutoNum type="arabicPeriod"/>
            </a:pPr>
            <a:r>
              <a:rPr lang="en-US" sz="2400" dirty="0"/>
              <a:t>Team Approach to Recovery</a:t>
            </a:r>
            <a:br>
              <a:rPr lang="en-US" sz="2400" dirty="0"/>
            </a:br>
            <a:endParaRPr lang="en-US" sz="2400" dirty="0"/>
          </a:p>
          <a:p>
            <a:pPr marL="457200" indent="-457200">
              <a:spcAft>
                <a:spcPts val="1200"/>
              </a:spcAft>
              <a:buAutoNum type="arabicPeriod"/>
            </a:pPr>
            <a:r>
              <a:rPr lang="en-US" sz="2400" dirty="0"/>
              <a:t>Community</a:t>
            </a:r>
            <a:br>
              <a:rPr lang="en-US" sz="2400" dirty="0"/>
            </a:br>
            <a:endParaRPr sz="4400" dirty="0"/>
          </a:p>
        </p:txBody>
      </p:sp>
    </p:spTree>
    <p:extLst>
      <p:ext uri="{BB962C8B-B14F-4D97-AF65-F5344CB8AC3E}">
        <p14:creationId xmlns:p14="http://schemas.microsoft.com/office/powerpoint/2010/main" val="1028177143"/>
      </p:ext>
    </p:extLst>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chemeClr val="tx1">
                    <a:lumMod val="85000"/>
                  </a:schemeClr>
                </a:solidFill>
              </a:rPr>
              <a:t>Who is Participating? </a:t>
            </a:r>
            <a:endParaRPr lang="en-US" dirty="0"/>
          </a:p>
        </p:txBody>
      </p:sp>
      <p:sp>
        <p:nvSpPr>
          <p:cNvPr id="3" name="Text Placeholder 2"/>
          <p:cNvSpPr>
            <a:spLocks noGrp="1"/>
          </p:cNvSpPr>
          <p:nvPr>
            <p:ph type="body" idx="1"/>
          </p:nvPr>
        </p:nvSpPr>
        <p:spPr/>
        <p:txBody>
          <a:bodyPr/>
          <a:lstStyle/>
          <a:p>
            <a:r>
              <a:rPr lang="en-US" sz="2000" dirty="0"/>
              <a:t>Single white/male, age 21 to 40 with some high school education. </a:t>
            </a:r>
            <a:br>
              <a:rPr lang="en-US" sz="2000" dirty="0"/>
            </a:br>
            <a:endParaRPr lang="en-US" sz="2000" dirty="0"/>
          </a:p>
          <a:p>
            <a:r>
              <a:rPr lang="en-US" sz="2000" dirty="0"/>
              <a:t>Most Participants were unemployed at the entry of the program – but employed upon exit from the program</a:t>
            </a:r>
          </a:p>
          <a:p>
            <a:endParaRPr lang="en-US" sz="2000" dirty="0"/>
          </a:p>
          <a:p>
            <a:r>
              <a:rPr lang="en-US" sz="2000" dirty="0"/>
              <a:t>Treatment/Diagnosis: From arrest to treatment was approximately 4 months with many participants entering treatment within two weeks of entry the program. </a:t>
            </a:r>
            <a:endParaRPr lang="en-US" dirty="0"/>
          </a:p>
          <a:p>
            <a:endParaRPr lang="en-US" dirty="0"/>
          </a:p>
          <a:p>
            <a:pPr marL="85723" indent="0">
              <a:buNone/>
            </a:pPr>
            <a:endParaRPr lang="en-US" dirty="0"/>
          </a:p>
          <a:p>
            <a:pPr marL="85723" indent="0">
              <a:buNone/>
            </a:pPr>
            <a:r>
              <a:rPr lang="en-US" dirty="0"/>
              <a:t>Michigan’s Adult Drug Courts Recidivism Analysis; National Center for State Courts – May 2017</a:t>
            </a:r>
          </a:p>
          <a:p>
            <a:pPr marL="85723" indent="0">
              <a:buNone/>
            </a:pPr>
            <a:r>
              <a:rPr lang="en-US" dirty="0">
                <a:solidFill>
                  <a:srgbClr val="00B050"/>
                </a:solidFill>
                <a:hlinkClick r:id="rId2">
                  <a:extLst>
                    <a:ext uri="{A12FA001-AC4F-418D-AE19-62706E023703}">
                      <ahyp:hlinkClr xmlns:ahyp="http://schemas.microsoft.com/office/drawing/2018/hyperlinkcolor" val="tx"/>
                    </a:ext>
                  </a:extLst>
                </a:hlinkClick>
              </a:rPr>
              <a:t>https://courts.michigan.gov/Administration/admin/op/problem-solving-courts/Documents/NCSC-Adult-RecidivismAnalysis.pdf</a:t>
            </a:r>
            <a:endParaRPr lang="en-US" dirty="0">
              <a:solidFill>
                <a:srgbClr val="00B050"/>
              </a:solidFill>
            </a:endParaRPr>
          </a:p>
        </p:txBody>
      </p:sp>
    </p:spTree>
    <p:extLst>
      <p:ext uri="{BB962C8B-B14F-4D97-AF65-F5344CB8AC3E}">
        <p14:creationId xmlns:p14="http://schemas.microsoft.com/office/powerpoint/2010/main" val="628632055"/>
      </p:ext>
    </p:extLst>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chemeClr val="tx1">
                    <a:lumMod val="85000"/>
                  </a:schemeClr>
                </a:solidFill>
              </a:rPr>
              <a:t>Who is Participating? </a:t>
            </a:r>
            <a:endParaRPr lang="en-US" dirty="0"/>
          </a:p>
        </p:txBody>
      </p:sp>
      <p:sp>
        <p:nvSpPr>
          <p:cNvPr id="3" name="Text Placeholder 2"/>
          <p:cNvSpPr>
            <a:spLocks noGrp="1"/>
          </p:cNvSpPr>
          <p:nvPr>
            <p:ph type="body" idx="1"/>
          </p:nvPr>
        </p:nvSpPr>
        <p:spPr/>
        <p:txBody>
          <a:bodyPr/>
          <a:lstStyle/>
          <a:p>
            <a:r>
              <a:rPr lang="en-US" sz="2000" dirty="0"/>
              <a:t>Nearly all participants had a diagnosis at entry of substance use disorder; Nearly all had participated in previous treatment. </a:t>
            </a:r>
            <a:br>
              <a:rPr lang="en-US" sz="2000" dirty="0"/>
            </a:br>
            <a:endParaRPr lang="en-US" sz="2000" dirty="0"/>
          </a:p>
          <a:p>
            <a:r>
              <a:rPr lang="en-US" sz="2000" dirty="0"/>
              <a:t>Over ¾ of participants had at least one positive test for drugs or alcohol. </a:t>
            </a:r>
            <a:br>
              <a:rPr lang="en-US" sz="2000" dirty="0"/>
            </a:br>
            <a:endParaRPr lang="en-US" sz="2000" dirty="0"/>
          </a:p>
          <a:p>
            <a:r>
              <a:rPr lang="en-US" sz="2000" dirty="0"/>
              <a:t>Most common drug was heroin/opiates; Second – Methamphetamines. </a:t>
            </a:r>
            <a:endParaRPr lang="en-US" dirty="0"/>
          </a:p>
          <a:p>
            <a:endParaRPr lang="en-US" dirty="0"/>
          </a:p>
          <a:p>
            <a:pPr marL="85723" indent="0">
              <a:buNone/>
            </a:pPr>
            <a:endParaRPr lang="en-US" dirty="0"/>
          </a:p>
          <a:p>
            <a:pPr marL="85723" indent="0">
              <a:buNone/>
            </a:pPr>
            <a:r>
              <a:rPr lang="en-US" dirty="0"/>
              <a:t>Michigan’s Adult Drug Courts Recidivism Analysis; National Center for State Courts – May 2017</a:t>
            </a:r>
          </a:p>
          <a:p>
            <a:pPr marL="85723" indent="0">
              <a:buNone/>
            </a:pPr>
            <a:r>
              <a:rPr lang="en-US" dirty="0">
                <a:solidFill>
                  <a:srgbClr val="00B050"/>
                </a:solidFill>
                <a:hlinkClick r:id="rId2">
                  <a:extLst>
                    <a:ext uri="{A12FA001-AC4F-418D-AE19-62706E023703}">
                      <ahyp:hlinkClr xmlns:ahyp="http://schemas.microsoft.com/office/drawing/2018/hyperlinkcolor" val="tx"/>
                    </a:ext>
                  </a:extLst>
                </a:hlinkClick>
              </a:rPr>
              <a:t>https://courts.michigan.gov/Administration/admin/op/problem-solving-courts/Documents/NCSC-Adult-RecidivismAnalysis.pdf</a:t>
            </a:r>
            <a:endParaRPr lang="en-US" dirty="0">
              <a:solidFill>
                <a:srgbClr val="00B050"/>
              </a:solidFill>
            </a:endParaRPr>
          </a:p>
        </p:txBody>
      </p:sp>
    </p:spTree>
    <p:extLst>
      <p:ext uri="{BB962C8B-B14F-4D97-AF65-F5344CB8AC3E}">
        <p14:creationId xmlns:p14="http://schemas.microsoft.com/office/powerpoint/2010/main" val="4151693251"/>
      </p:ext>
    </p:extLst>
  </p:cSld>
  <p:clrMapOvr>
    <a:masterClrMapping/>
  </p:clrMapOvr>
  <p:transition>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chemeClr val="tx1">
                    <a:lumMod val="85000"/>
                  </a:schemeClr>
                </a:solidFill>
              </a:rPr>
              <a:t>Is it working (statistics)? </a:t>
            </a:r>
            <a:endParaRPr lang="en-US" dirty="0"/>
          </a:p>
        </p:txBody>
      </p:sp>
      <p:sp>
        <p:nvSpPr>
          <p:cNvPr id="3" name="Text Placeholder 2"/>
          <p:cNvSpPr>
            <a:spLocks noGrp="1"/>
          </p:cNvSpPr>
          <p:nvPr>
            <p:ph type="body" idx="1"/>
          </p:nvPr>
        </p:nvSpPr>
        <p:spPr/>
        <p:txBody>
          <a:bodyPr/>
          <a:lstStyle/>
          <a:p>
            <a:r>
              <a:rPr lang="en-US" sz="2400" dirty="0"/>
              <a:t>Over ½ of participants were unsuccessfully terminated from their programs. The vast majority were terminated for lack of compliance – not committing new offenses. </a:t>
            </a:r>
            <a:br>
              <a:rPr lang="en-US" sz="2400" dirty="0"/>
            </a:br>
            <a:endParaRPr lang="en-US" sz="2400" dirty="0"/>
          </a:p>
          <a:p>
            <a:r>
              <a:rPr lang="en-US" sz="2400" dirty="0"/>
              <a:t>Over 1/3 of participants graduated successfully from their programs. </a:t>
            </a:r>
          </a:p>
          <a:p>
            <a:endParaRPr lang="en-US" sz="2400" dirty="0"/>
          </a:p>
          <a:p>
            <a:pPr marL="85723" indent="0">
              <a:buNone/>
            </a:pPr>
            <a:endParaRPr lang="en-US" dirty="0"/>
          </a:p>
          <a:p>
            <a:pPr marL="85723" indent="0">
              <a:buNone/>
            </a:pPr>
            <a:r>
              <a:rPr lang="en-US" dirty="0"/>
              <a:t>Michigan’s Adult Drug Courts Recidivism Analysis; National Center for State Courts – May 2017</a:t>
            </a:r>
          </a:p>
          <a:p>
            <a:pPr marL="85723" indent="0">
              <a:buNone/>
            </a:pPr>
            <a:r>
              <a:rPr lang="en-US" dirty="0">
                <a:solidFill>
                  <a:srgbClr val="00B050"/>
                </a:solidFill>
                <a:hlinkClick r:id="rId2">
                  <a:extLst>
                    <a:ext uri="{A12FA001-AC4F-418D-AE19-62706E023703}">
                      <ahyp:hlinkClr xmlns:ahyp="http://schemas.microsoft.com/office/drawing/2018/hyperlinkcolor" val="tx"/>
                    </a:ext>
                  </a:extLst>
                </a:hlinkClick>
              </a:rPr>
              <a:t>https://courts.michigan.gov/Administration/admin/op/problem-solving-courts/Documents/NCSC-Adult-RecidivismAnalysis.pdf</a:t>
            </a:r>
            <a:endParaRPr lang="en-US" dirty="0">
              <a:solidFill>
                <a:srgbClr val="00B050"/>
              </a:solidFill>
            </a:endParaRPr>
          </a:p>
        </p:txBody>
      </p:sp>
    </p:spTree>
    <p:extLst>
      <p:ext uri="{BB962C8B-B14F-4D97-AF65-F5344CB8AC3E}">
        <p14:creationId xmlns:p14="http://schemas.microsoft.com/office/powerpoint/2010/main" val="515092050"/>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36430" y="1029986"/>
            <a:ext cx="8471140" cy="3737277"/>
          </a:xfrm>
          <a:prstGeom prst="rect">
            <a:avLst/>
          </a:prstGeom>
        </p:spPr>
        <p:txBody>
          <a:bodyPr vert="horz" wrap="square" lIns="68575" tIns="68575" rIns="68575" bIns="68575" numCol="1" anchor="ctr" anchorCtr="0" compatLnSpc="1">
            <a:prstTxWarp prst="textNoShape">
              <a:avLst/>
            </a:prstTxWarp>
            <a:noAutofit/>
          </a:bodyPr>
          <a:lstStyle/>
          <a:p>
            <a:pPr algn="l"/>
            <a:r>
              <a:rPr lang="en-US" sz="1800" dirty="0">
                <a:solidFill>
                  <a:srgbClr val="00B050"/>
                </a:solidFill>
                <a:latin typeface="Arial" panose="020B0604020202020204" pitchFamily="34" charset="0"/>
                <a:cs typeface="Arial" panose="020B0604020202020204" pitchFamily="34" charset="0"/>
              </a:rPr>
              <a:t> </a:t>
            </a:r>
            <a:br>
              <a:rPr lang="en-US" sz="1800" dirty="0">
                <a:solidFill>
                  <a:srgbClr val="00B050"/>
                </a:solidFill>
                <a:latin typeface="Arial" panose="020B0604020202020204" pitchFamily="34" charset="0"/>
                <a:cs typeface="Arial" panose="020B0604020202020204" pitchFamily="34" charset="0"/>
              </a:rPr>
            </a:br>
            <a:r>
              <a:rPr lang="en-US" sz="2000" dirty="0">
                <a:solidFill>
                  <a:srgbClr val="005426"/>
                </a:solidFill>
                <a:latin typeface="Arial" panose="020B0604020202020204" pitchFamily="34" charset="0"/>
                <a:cs typeface="Arial" panose="020B0604020202020204" pitchFamily="34" charset="0"/>
              </a:rPr>
              <a:t>At least 20% of people with opioid use disorder (OUD) had experienced criminal justice involvement in 2015.</a:t>
            </a:r>
            <a:br>
              <a:rPr lang="en-US" sz="2000" dirty="0">
                <a:solidFill>
                  <a:srgbClr val="005426"/>
                </a:solidFill>
                <a:latin typeface="Arial" panose="020B0604020202020204" pitchFamily="34" charset="0"/>
                <a:cs typeface="Arial" panose="020B0604020202020204" pitchFamily="34" charset="0"/>
              </a:rPr>
            </a:br>
            <a:r>
              <a:rPr lang="en-US" sz="2000" dirty="0">
                <a:solidFill>
                  <a:srgbClr val="005426"/>
                </a:solidFill>
                <a:latin typeface="Arial" panose="020B0604020202020204" pitchFamily="34" charset="0"/>
                <a:cs typeface="Arial" panose="020B0604020202020204" pitchFamily="34" charset="0"/>
              </a:rPr>
              <a:t> </a:t>
            </a:r>
            <a:br>
              <a:rPr lang="en-US" sz="2000" dirty="0">
                <a:solidFill>
                  <a:srgbClr val="005426"/>
                </a:solidFill>
                <a:latin typeface="Arial" panose="020B0604020202020204" pitchFamily="34" charset="0"/>
                <a:cs typeface="Arial" panose="020B0604020202020204" pitchFamily="34" charset="0"/>
              </a:rPr>
            </a:br>
            <a:r>
              <a:rPr lang="en-US" sz="2000" dirty="0">
                <a:solidFill>
                  <a:srgbClr val="005426"/>
                </a:solidFill>
                <a:latin typeface="Arial" panose="020B0604020202020204" pitchFamily="34" charset="0"/>
                <a:cs typeface="Arial" panose="020B0604020202020204" pitchFamily="34" charset="0"/>
              </a:rPr>
              <a:t>Individuals released from incarceration have up to a 129 times greater risk of drug overdose in the first 2 weeks relative to the general population.</a:t>
            </a:r>
            <a:br>
              <a:rPr lang="en-US" sz="2000" dirty="0">
                <a:solidFill>
                  <a:srgbClr val="005426"/>
                </a:solidFill>
                <a:latin typeface="Arial" panose="020B0604020202020204" pitchFamily="34" charset="0"/>
                <a:cs typeface="Arial" panose="020B0604020202020204" pitchFamily="34" charset="0"/>
              </a:rPr>
            </a:br>
            <a:br>
              <a:rPr lang="en-US" sz="2000" dirty="0">
                <a:solidFill>
                  <a:srgbClr val="005426"/>
                </a:solidFill>
                <a:latin typeface="Arial" panose="020B0604020202020204" pitchFamily="34" charset="0"/>
                <a:cs typeface="Arial" panose="020B0604020202020204" pitchFamily="34" charset="0"/>
              </a:rPr>
            </a:br>
            <a:r>
              <a:rPr lang="en-US" sz="2000" dirty="0">
                <a:solidFill>
                  <a:srgbClr val="005426"/>
                </a:solidFill>
                <a:latin typeface="Arial" panose="020B0604020202020204" pitchFamily="34" charset="0"/>
                <a:cs typeface="Arial" panose="020B0604020202020204" pitchFamily="34" charset="0"/>
              </a:rPr>
              <a:t>Individuals in recovery but with a criminal history face difficulty securing employment and financial stability.</a:t>
            </a:r>
            <a:br>
              <a:rPr lang="en-US" sz="1900" dirty="0">
                <a:solidFill>
                  <a:srgbClr val="005426"/>
                </a:solidFill>
                <a:latin typeface="Arial" panose="020B0604020202020204" pitchFamily="34" charset="0"/>
                <a:cs typeface="Arial" panose="020B0604020202020204" pitchFamily="34" charset="0"/>
              </a:rPr>
            </a:br>
            <a:r>
              <a:rPr lang="en-US" sz="1350" dirty="0">
                <a:solidFill>
                  <a:srgbClr val="00B050"/>
                </a:solidFill>
                <a:latin typeface="Arial" panose="020B0604020202020204" pitchFamily="34" charset="0"/>
                <a:cs typeface="Arial" panose="020B0604020202020204" pitchFamily="34" charset="0"/>
              </a:rPr>
              <a:t>							</a:t>
            </a:r>
            <a:br>
              <a:rPr lang="en-US" sz="1350" dirty="0">
                <a:solidFill>
                  <a:srgbClr val="00B050"/>
                </a:solidFill>
                <a:latin typeface="Arial" panose="020B0604020202020204" pitchFamily="34" charset="0"/>
                <a:cs typeface="Arial" panose="020B0604020202020204" pitchFamily="34" charset="0"/>
              </a:rPr>
            </a:br>
            <a:r>
              <a:rPr lang="en-US" sz="1350" dirty="0">
                <a:solidFill>
                  <a:srgbClr val="00B050"/>
                </a:solidFill>
                <a:latin typeface="Arial" panose="020B0604020202020204" pitchFamily="34" charset="0"/>
                <a:cs typeface="Arial" panose="020B0604020202020204" pitchFamily="34" charset="0"/>
              </a:rPr>
              <a:t>		</a:t>
            </a:r>
            <a:r>
              <a:rPr lang="en-US" sz="1100" i="1" dirty="0">
                <a:solidFill>
                  <a:srgbClr val="00B050"/>
                </a:solidFill>
                <a:latin typeface="Arial" panose="020B0604020202020204" pitchFamily="34" charset="0"/>
                <a:cs typeface="Arial" panose="020B0604020202020204" pitchFamily="34" charset="0"/>
              </a:rPr>
              <a:t>~Addict Sci Clin Pract 14, 17 (2019);</a:t>
            </a:r>
            <a:br>
              <a:rPr lang="en-US" sz="1100" i="1" dirty="0">
                <a:solidFill>
                  <a:srgbClr val="00B050"/>
                </a:solidFill>
                <a:latin typeface="Arial" panose="020B0604020202020204" pitchFamily="34" charset="0"/>
                <a:cs typeface="Arial" panose="020B0604020202020204" pitchFamily="34" charset="0"/>
              </a:rPr>
            </a:br>
            <a:r>
              <a:rPr lang="en-US" sz="1100" i="1" dirty="0">
                <a:solidFill>
                  <a:srgbClr val="00B050"/>
                </a:solidFill>
                <a:latin typeface="Arial" panose="020B0604020202020204" pitchFamily="34" charset="0"/>
                <a:cs typeface="Arial" panose="020B0604020202020204" pitchFamily="34" charset="0"/>
              </a:rPr>
              <a:t>		~www.washingtonpost.com/national/health-science/one-of-the-biggest</a:t>
            </a:r>
            <a:br>
              <a:rPr lang="en-US" sz="1100" i="1" dirty="0">
                <a:solidFill>
                  <a:srgbClr val="00B050"/>
                </a:solidFill>
                <a:latin typeface="Arial" panose="020B0604020202020204" pitchFamily="34" charset="0"/>
                <a:cs typeface="Arial" panose="020B0604020202020204" pitchFamily="34" charset="0"/>
              </a:rPr>
            </a:br>
            <a:r>
              <a:rPr lang="en-US" sz="1100" i="1" dirty="0">
                <a:solidFill>
                  <a:srgbClr val="00B050"/>
                </a:solidFill>
                <a:latin typeface="Arial" panose="020B0604020202020204" pitchFamily="34" charset="0"/>
                <a:cs typeface="Arial" panose="020B0604020202020204" pitchFamily="34" charset="0"/>
              </a:rPr>
              <a:t>		      -challenges-of-kicking-addiction-is-getting-and-keeping-a-job/2018/11/27</a:t>
            </a:r>
            <a:endParaRPr sz="1100" i="1" dirty="0">
              <a:solidFill>
                <a:srgbClr val="00B050"/>
              </a:solidFill>
              <a:latin typeface="Arial" panose="020B0604020202020204" pitchFamily="34" charset="0"/>
              <a:cs typeface="Arial" panose="020B0604020202020204" pitchFamily="34" charset="0"/>
            </a:endParaRPr>
          </a:p>
        </p:txBody>
      </p:sp>
      <p:sp>
        <p:nvSpPr>
          <p:cNvPr id="379" name="Shape 379"/>
          <p:cNvSpPr txBox="1">
            <a:spLocks noGrp="1"/>
          </p:cNvSpPr>
          <p:nvPr>
            <p:ph type="body" idx="1"/>
          </p:nvPr>
        </p:nvSpPr>
        <p:spPr>
          <a:xfrm>
            <a:off x="232795" y="3347207"/>
            <a:ext cx="72005" cy="94376"/>
          </a:xfrm>
          <a:prstGeom prst="rect">
            <a:avLst/>
          </a:prstGeom>
        </p:spPr>
        <p:txBody>
          <a:bodyPr vert="horz" wrap="square" lIns="68575" tIns="68575" rIns="68575" bIns="68575" numCol="1" anchor="t" anchorCtr="0" compatLnSpc="1">
            <a:prstTxWarp prst="textNoShape">
              <a:avLst/>
            </a:prstTxWarp>
            <a:noAutofit/>
          </a:bodyPr>
          <a:lstStyle/>
          <a:p>
            <a:pPr algn="ctr">
              <a:spcBef>
                <a:spcPts val="0"/>
              </a:spcBef>
              <a:buNone/>
            </a:pPr>
            <a:r>
              <a:rPr lang="en-US" sz="1800" dirty="0">
                <a:solidFill>
                  <a:srgbClr val="92D050"/>
                </a:solidFill>
              </a:rPr>
              <a:t> </a:t>
            </a:r>
            <a:br>
              <a:rPr lang="en" sz="1600" dirty="0">
                <a:solidFill>
                  <a:srgbClr val="92D050"/>
                </a:solidFill>
              </a:rPr>
            </a:br>
            <a:endParaRPr lang="en" sz="4800" dirty="0">
              <a:solidFill>
                <a:srgbClr val="92D050"/>
              </a:solidFill>
            </a:endParaRPr>
          </a:p>
        </p:txBody>
      </p:sp>
      <p:sp>
        <p:nvSpPr>
          <p:cNvPr id="2" name="Slide Number Placeholder 1"/>
          <p:cNvSpPr>
            <a:spLocks noGrp="1"/>
          </p:cNvSpPr>
          <p:nvPr>
            <p:ph type="sldNum" idx="4294967295"/>
          </p:nvPr>
        </p:nvSpPr>
        <p:spPr>
          <a:xfrm>
            <a:off x="7086600" y="4767263"/>
            <a:ext cx="2057400" cy="273844"/>
          </a:xfrm>
          <a:prstGeom prst="rect">
            <a:avLst/>
          </a:prstGeom>
        </p:spPr>
        <p:txBody>
          <a:bodyPr/>
          <a:lstStyle/>
          <a:p>
            <a:pPr algn="r" defTabSz="914378"/>
            <a:fld id="{00000000-1234-1234-1234-123412341234}" type="slidenum">
              <a:rPr lang="en" sz="900">
                <a:solidFill>
                  <a:srgbClr val="888888"/>
                </a:solidFill>
                <a:latin typeface="Calibri"/>
                <a:ea typeface="Calibri"/>
                <a:cs typeface="Calibri"/>
                <a:sym typeface="Calibri"/>
              </a:rPr>
              <a:pPr algn="r" defTabSz="914378"/>
              <a:t>2</a:t>
            </a:fld>
            <a:endParaRPr lang="en" sz="900">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04F29D54-A32E-4B76-BC34-5BC03E0E5C96}"/>
              </a:ext>
            </a:extLst>
          </p:cNvPr>
          <p:cNvSpPr txBox="1"/>
          <p:nvPr/>
        </p:nvSpPr>
        <p:spPr>
          <a:xfrm>
            <a:off x="759126" y="871268"/>
            <a:ext cx="7168550" cy="615553"/>
          </a:xfrm>
          <a:prstGeom prst="rect">
            <a:avLst/>
          </a:prstGeom>
          <a:noFill/>
        </p:spPr>
        <p:txBody>
          <a:bodyPr wrap="square" rtlCol="0">
            <a:spAutoFit/>
          </a:bodyPr>
          <a:lstStyle/>
          <a:p>
            <a:pPr algn="ctr"/>
            <a:r>
              <a:rPr lang="en-US" sz="2000" b="1" dirty="0">
                <a:solidFill>
                  <a:srgbClr val="00B050"/>
                </a:solidFill>
                <a:latin typeface="Arial" panose="020B0604020202020204" pitchFamily="34" charset="0"/>
                <a:cs typeface="Arial" panose="020B0604020202020204" pitchFamily="34" charset="0"/>
              </a:rPr>
              <a:t>Is Recovery-Oriented Criminal Justice possible?</a:t>
            </a:r>
            <a:br>
              <a:rPr lang="en-US" b="1" dirty="0">
                <a:solidFill>
                  <a:srgbClr val="00B050"/>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407334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1181832"/>
          </a:xfrm>
        </p:spPr>
        <p:txBody>
          <a:bodyPr wrap="square">
            <a:normAutofit/>
          </a:bodyPr>
          <a:lstStyle/>
          <a:p>
            <a:r>
              <a:rPr lang="en" sz="3200" dirty="0">
                <a:solidFill>
                  <a:schemeClr val="tx1">
                    <a:lumMod val="85000"/>
                  </a:schemeClr>
                </a:solidFill>
              </a:rPr>
              <a:t>Is it working (real-life edition)?  </a:t>
            </a:r>
            <a:endParaRPr lang="en-US" sz="3200" dirty="0">
              <a:solidFill>
                <a:schemeClr val="tx1">
                  <a:lumMod val="85000"/>
                </a:schemeClr>
              </a:solidFill>
            </a:endParaRPr>
          </a:p>
        </p:txBody>
      </p:sp>
      <p:sp>
        <p:nvSpPr>
          <p:cNvPr id="3" name="Text Placeholder 2"/>
          <p:cNvSpPr>
            <a:spLocks noGrp="1"/>
          </p:cNvSpPr>
          <p:nvPr>
            <p:ph type="body" idx="1"/>
          </p:nvPr>
        </p:nvSpPr>
        <p:spPr/>
        <p:txBody>
          <a:bodyPr/>
          <a:lstStyle/>
          <a:p>
            <a:pPr>
              <a:spcAft>
                <a:spcPts val="1200"/>
              </a:spcAft>
            </a:pPr>
            <a:r>
              <a:rPr lang="en-US" sz="1800" dirty="0"/>
              <a:t>“I feel a part</a:t>
            </a:r>
            <a:r>
              <a:rPr lang="en-US" sz="1800" dirty="0">
                <a:solidFill>
                  <a:schemeClr val="tx1"/>
                </a:solidFill>
              </a:rPr>
              <a:t> </a:t>
            </a:r>
            <a:r>
              <a:rPr lang="en-US" sz="1800" dirty="0"/>
              <a:t>instead of </a:t>
            </a:r>
            <a:r>
              <a:rPr lang="en-US" sz="1800" i="1" dirty="0"/>
              <a:t>apart.” </a:t>
            </a:r>
          </a:p>
          <a:p>
            <a:pPr>
              <a:spcAft>
                <a:spcPts val="1200"/>
              </a:spcAft>
            </a:pPr>
            <a:r>
              <a:rPr lang="en-US" sz="1800" dirty="0"/>
              <a:t>“Drug Court put the brakes on the runaway train that was my life.” </a:t>
            </a:r>
          </a:p>
          <a:p>
            <a:pPr>
              <a:spcAft>
                <a:spcPts val="1200"/>
              </a:spcAft>
            </a:pPr>
            <a:r>
              <a:rPr lang="en-US" sz="1800" dirty="0"/>
              <a:t>“Clean time does not always equal recovery; Drug Court allowed me to learn how to recover.” </a:t>
            </a:r>
          </a:p>
          <a:p>
            <a:pPr>
              <a:spcAft>
                <a:spcPts val="1200"/>
              </a:spcAft>
            </a:pPr>
            <a:r>
              <a:rPr lang="en-US" sz="1800" dirty="0"/>
              <a:t>“All the times that I was caught up in the criminal justice system, I never felt anyone had a vested interest in me, not even myself – I was always treated like a number, like no one cared because these are just your jobs – I did not feel like that once in Drug Court and it saved my life and thus my children’s lives.”</a:t>
            </a:r>
          </a:p>
        </p:txBody>
      </p:sp>
    </p:spTree>
    <p:extLst>
      <p:ext uri="{BB962C8B-B14F-4D97-AF65-F5344CB8AC3E}">
        <p14:creationId xmlns:p14="http://schemas.microsoft.com/office/powerpoint/2010/main" val="3613099165"/>
      </p:ext>
    </p:extLst>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200" dirty="0">
                <a:solidFill>
                  <a:schemeClr val="tx1">
                    <a:lumMod val="85000"/>
                  </a:schemeClr>
                </a:solidFill>
              </a:rPr>
              <a:t>Is it working (real-life edition)? </a:t>
            </a:r>
            <a:endParaRPr lang="en-US" sz="3200" dirty="0">
              <a:solidFill>
                <a:schemeClr val="tx1">
                  <a:lumMod val="85000"/>
                </a:schemeClr>
              </a:solidFill>
            </a:endParaRPr>
          </a:p>
        </p:txBody>
      </p:sp>
      <p:sp>
        <p:nvSpPr>
          <p:cNvPr id="3" name="Text Placeholder 2"/>
          <p:cNvSpPr>
            <a:spLocks noGrp="1"/>
          </p:cNvSpPr>
          <p:nvPr>
            <p:ph type="body" idx="1"/>
          </p:nvPr>
        </p:nvSpPr>
        <p:spPr/>
        <p:txBody>
          <a:bodyPr/>
          <a:lstStyle/>
          <a:p>
            <a:r>
              <a:rPr lang="en-US" sz="2800" dirty="0"/>
              <a:t>“I have found myself again and it feels amazing. I have people tell me how I glow now and how pretty I am and that is something I haven’t heard in a long time.  My journey has been long with deaths, suicidal thoughts, slipping back into crack houses, depression and giving up on life…. Today I can say I am happy healthy and drug-free… I live life to see another day and be happy in it.”</a:t>
            </a:r>
          </a:p>
        </p:txBody>
      </p:sp>
    </p:spTree>
    <p:extLst>
      <p:ext uri="{BB962C8B-B14F-4D97-AF65-F5344CB8AC3E}">
        <p14:creationId xmlns:p14="http://schemas.microsoft.com/office/powerpoint/2010/main" val="497676334"/>
      </p:ext>
    </p:extLst>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200" dirty="0">
                <a:solidFill>
                  <a:schemeClr val="tx1">
                    <a:lumMod val="85000"/>
                  </a:schemeClr>
                </a:solidFill>
              </a:rPr>
              <a:t>Is it working (real-life edition)? </a:t>
            </a:r>
            <a:endParaRPr lang="en-US" sz="3200" dirty="0">
              <a:solidFill>
                <a:schemeClr val="tx1">
                  <a:lumMod val="85000"/>
                </a:schemeClr>
              </a:solidFill>
            </a:endParaRPr>
          </a:p>
        </p:txBody>
      </p:sp>
      <p:sp>
        <p:nvSpPr>
          <p:cNvPr id="3" name="Text Placeholder 2"/>
          <p:cNvSpPr>
            <a:spLocks noGrp="1"/>
          </p:cNvSpPr>
          <p:nvPr>
            <p:ph type="body" idx="1"/>
          </p:nvPr>
        </p:nvSpPr>
        <p:spPr/>
        <p:txBody>
          <a:bodyPr/>
          <a:lstStyle/>
          <a:p>
            <a:pPr algn="just"/>
            <a:r>
              <a:rPr lang="en-US" sz="3200" dirty="0"/>
              <a:t>Our specialty court programs not only help the participants, but they help each person involved from the arresting officer, to family members of the participant, to the attorneys, even the Judge by allowing each of us to learn how our role can truly impact the next person and our community. </a:t>
            </a:r>
          </a:p>
        </p:txBody>
      </p:sp>
    </p:spTree>
    <p:extLst>
      <p:ext uri="{BB962C8B-B14F-4D97-AF65-F5344CB8AC3E}">
        <p14:creationId xmlns:p14="http://schemas.microsoft.com/office/powerpoint/2010/main" val="2163771011"/>
      </p:ext>
    </p:extLst>
  </p:cSld>
  <p:clrMapOvr>
    <a:masterClrMapping/>
  </p:clrMapOvr>
  <p:transition>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a:solidFill>
            <a:schemeClr val="bg1"/>
          </a:solidFill>
        </p:spPr>
        <p:txBody>
          <a:bodyPr spcFirstLastPara="1" vert="horz" wrap="square" lIns="68569" tIns="68569" rIns="68569" bIns="68569" rtlCol="0" anchor="t" anchorCtr="0">
            <a:noAutofit/>
          </a:bodyPr>
          <a:lstStyle/>
          <a:p>
            <a:r>
              <a:rPr lang="en" sz="3200" dirty="0">
                <a:solidFill>
                  <a:schemeClr val="tx1">
                    <a:lumMod val="85000"/>
                  </a:schemeClr>
                </a:solidFill>
              </a:rPr>
              <a:t>Is it working (real-life edition)? </a:t>
            </a: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t="27626" r="1270" b="27993"/>
          <a:stretch/>
        </p:blipFill>
        <p:spPr>
          <a:xfrm>
            <a:off x="311700" y="1129217"/>
            <a:ext cx="8485800" cy="2860892"/>
          </a:xfrm>
          <a:prstGeom prst="rect">
            <a:avLst/>
          </a:prstGeom>
        </p:spPr>
      </p:pic>
    </p:spTree>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p:spPr>
        <p:txBody>
          <a:bodyPr vert="horz" wrap="square" lIns="68575" tIns="68575" rIns="68575" bIns="68575" rtlCol="0" anchor="ctr" anchorCtr="0">
            <a:noAutofit/>
          </a:bodyPr>
          <a:lstStyle/>
          <a:p>
            <a:pPr algn="ctr">
              <a:spcBef>
                <a:spcPts val="0"/>
              </a:spcBef>
            </a:pPr>
            <a:r>
              <a:rPr lang="en-US" sz="8000" b="1" dirty="0">
                <a:solidFill>
                  <a:srgbClr val="005426"/>
                </a:solidFill>
                <a:latin typeface="Bradley Hand ITC" panose="03070402050302030203" pitchFamily="66" charset="0"/>
              </a:rPr>
              <a:t>Questions</a:t>
            </a:r>
            <a:endParaRPr lang="en" sz="8000" dirty="0">
              <a:solidFill>
                <a:srgbClr val="005426"/>
              </a:solidFill>
            </a:endParaRPr>
          </a:p>
        </p:txBody>
      </p:sp>
      <p:sp>
        <p:nvSpPr>
          <p:cNvPr id="2" name="Slide Number Placeholder 1"/>
          <p:cNvSpPr>
            <a:spLocks noGrp="1"/>
          </p:cNvSpPr>
          <p:nvPr>
            <p:ph type="sldNum" sz="quarter" idx="12"/>
          </p:nvPr>
        </p:nvSpPr>
        <p:spPr>
          <a:xfrm>
            <a:off x="7086600" y="4767263"/>
            <a:ext cx="2057400" cy="273844"/>
          </a:xfrm>
          <a:prstGeom prst="rect">
            <a:avLst/>
          </a:prstGeom>
        </p:spPr>
        <p:txBody>
          <a:bodyPr/>
          <a:lstStyle/>
          <a:p>
            <a:pPr algn="r" defTabSz="914378"/>
            <a:fld id="{00000000-1234-1234-1234-123412341234}" type="slidenum">
              <a:rPr lang="en" sz="900">
                <a:solidFill>
                  <a:srgbClr val="888888"/>
                </a:solidFill>
                <a:latin typeface="Calibri"/>
                <a:ea typeface="Calibri"/>
                <a:cs typeface="Calibri"/>
                <a:sym typeface="Calibri"/>
              </a:rPr>
              <a:pPr algn="r" defTabSz="914378"/>
              <a:t>24</a:t>
            </a:fld>
            <a:endParaRPr lang="en" sz="900">
              <a:solidFill>
                <a:srgbClr val="888888"/>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2329695" y="1639209"/>
            <a:ext cx="2804112" cy="28041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168487"/>
      </p:ext>
    </p:extLst>
  </p:cSld>
  <p:clrMapOvr>
    <a:masterClrMapping/>
  </p:clrMapOvr>
  <p:transition>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346900" y="524311"/>
            <a:ext cx="6447501" cy="990600"/>
          </a:xfrm>
          <a:prstGeom prst="rect">
            <a:avLst/>
          </a:prstGeom>
        </p:spPr>
        <p:txBody>
          <a:bodyPr vert="horz" wrap="square" lIns="68575" tIns="68575" rIns="68575" bIns="68575" rtlCol="0" anchor="ctr" anchorCtr="0">
            <a:noAutofit/>
          </a:bodyPr>
          <a:lstStyle/>
          <a:p>
            <a:pPr algn="ctr"/>
            <a:r>
              <a:rPr lang="en-US" sz="4800" dirty="0">
                <a:solidFill>
                  <a:srgbClr val="00B050"/>
                </a:solidFill>
              </a:rPr>
              <a:t>Call T</a:t>
            </a:r>
            <a:r>
              <a:rPr lang="en" sz="4800" dirty="0">
                <a:solidFill>
                  <a:srgbClr val="00B050"/>
                </a:solidFill>
              </a:rPr>
              <a:t>o </a:t>
            </a:r>
            <a:r>
              <a:rPr lang="en-US" sz="4800" dirty="0">
                <a:solidFill>
                  <a:srgbClr val="00B050"/>
                </a:solidFill>
              </a:rPr>
              <a:t>Action</a:t>
            </a:r>
            <a:endParaRPr sz="4800" b="1" dirty="0">
              <a:solidFill>
                <a:srgbClr val="00B050"/>
              </a:solidFill>
              <a:latin typeface="Bradley Hand ITC" panose="03070402050302030203" pitchFamily="66" charset="0"/>
            </a:endParaRPr>
          </a:p>
        </p:txBody>
      </p:sp>
      <p:sp>
        <p:nvSpPr>
          <p:cNvPr id="2" name="Slide Number Placeholder 1"/>
          <p:cNvSpPr>
            <a:spLocks noGrp="1"/>
          </p:cNvSpPr>
          <p:nvPr>
            <p:ph type="sldNum" sz="quarter" idx="12"/>
          </p:nvPr>
        </p:nvSpPr>
        <p:spPr>
          <a:xfrm>
            <a:off x="7086600" y="4767263"/>
            <a:ext cx="2057400" cy="273844"/>
          </a:xfrm>
          <a:prstGeom prst="rect">
            <a:avLst/>
          </a:prstGeom>
        </p:spPr>
        <p:txBody>
          <a:bodyPr/>
          <a:lstStyle/>
          <a:p>
            <a:pPr algn="r" defTabSz="914378"/>
            <a:fld id="{00000000-1234-1234-1234-123412341234}" type="slidenum">
              <a:rPr lang="en" sz="900">
                <a:solidFill>
                  <a:srgbClr val="888888"/>
                </a:solidFill>
                <a:latin typeface="Calibri"/>
                <a:ea typeface="Calibri"/>
                <a:cs typeface="Calibri"/>
                <a:sym typeface="Calibri"/>
              </a:rPr>
              <a:pPr algn="r" defTabSz="914378"/>
              <a:t>25</a:t>
            </a:fld>
            <a:endParaRPr lang="en" sz="90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81" y="1330242"/>
            <a:ext cx="2257443" cy="343341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3307" r="21500" b="3337"/>
          <a:stretch/>
        </p:blipFill>
        <p:spPr>
          <a:xfrm>
            <a:off x="3180812" y="1330317"/>
            <a:ext cx="2608977" cy="34333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5677" y="1331609"/>
            <a:ext cx="2574035" cy="3432046"/>
          </a:xfrm>
          <a:prstGeom prst="rect">
            <a:avLst/>
          </a:prstGeom>
        </p:spPr>
      </p:pic>
    </p:spTree>
    <p:extLst>
      <p:ext uri="{BB962C8B-B14F-4D97-AF65-F5344CB8AC3E}">
        <p14:creationId xmlns:p14="http://schemas.microsoft.com/office/powerpoint/2010/main" val="4026646106"/>
      </p:ext>
    </p:extLst>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Time for Change. </a:t>
            </a:r>
            <a:endParaRPr lang="en-US" dirty="0"/>
          </a:p>
        </p:txBody>
      </p:sp>
      <p:sp>
        <p:nvSpPr>
          <p:cNvPr id="3" name="Content Placeholder 2"/>
          <p:cNvSpPr>
            <a:spLocks noGrp="1"/>
          </p:cNvSpPr>
          <p:nvPr>
            <p:ph idx="1"/>
          </p:nvPr>
        </p:nvSpPr>
        <p:spPr>
          <a:xfrm>
            <a:off x="508000" y="1066769"/>
            <a:ext cx="6447501" cy="2910580"/>
          </a:xfrm>
        </p:spPr>
        <p:txBody>
          <a:bodyPr>
            <a:normAutofit fontScale="92500" lnSpcReduction="20000"/>
          </a:bodyPr>
          <a:lstStyle/>
          <a:p>
            <a:r>
              <a:rPr lang="en-US" sz="1800" dirty="0"/>
              <a:t>70,237 drug overdose deaths occurred in the United States in 2017. The age-adjusted rate of overdose deaths increased significantly by 9.6% from 2016 (19.8 per 100,000) to 2017 (21.7 per 100,000). Opioids—mainly synthetic opioids (other than methadone)—are currently the main driver of drug overdose deaths. Opioids were involved in 47,600 overdose deaths in 2017 (67.8% of all drug overdose deaths).</a:t>
            </a:r>
          </a:p>
          <a:p>
            <a:endParaRPr lang="en-US" sz="1800" dirty="0"/>
          </a:p>
          <a:p>
            <a:r>
              <a:rPr lang="en-US" sz="1800" dirty="0"/>
              <a:t>192 overdose deaths every day. </a:t>
            </a:r>
          </a:p>
          <a:p>
            <a:pPr marL="0" indent="0">
              <a:buNone/>
            </a:pPr>
            <a:endParaRPr lang="en-US" dirty="0"/>
          </a:p>
          <a:p>
            <a:pPr marL="0" indent="0">
              <a:buNone/>
            </a:pPr>
            <a:r>
              <a:rPr lang="en-US" dirty="0"/>
              <a:t>CDC  -  </a:t>
            </a:r>
            <a:r>
              <a:rPr lang="en-US" dirty="0">
                <a:solidFill>
                  <a:srgbClr val="00B050"/>
                </a:solidFill>
                <a:hlinkClick r:id="rId3">
                  <a:extLst>
                    <a:ext uri="{A12FA001-AC4F-418D-AE19-62706E023703}">
                      <ahyp:hlinkClr xmlns:ahyp="http://schemas.microsoft.com/office/drawing/2018/hyperlinkcolor" val="tx"/>
                    </a:ext>
                  </a:extLst>
                </a:hlinkClick>
              </a:rPr>
              <a:t>https://www.cdc.gov/drugoverdose/data/statedeaths.html</a:t>
            </a:r>
            <a:endParaRPr lang="en-US" dirty="0">
              <a:solidFill>
                <a:srgbClr val="00B050"/>
              </a:solidFill>
            </a:endParaRPr>
          </a:p>
        </p:txBody>
      </p:sp>
    </p:spTree>
    <p:extLst>
      <p:ext uri="{BB962C8B-B14F-4D97-AF65-F5344CB8AC3E}">
        <p14:creationId xmlns:p14="http://schemas.microsoft.com/office/powerpoint/2010/main" val="1020768842"/>
      </p:ext>
    </p:extLst>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Time for Change. </a:t>
            </a:r>
          </a:p>
        </p:txBody>
      </p:sp>
      <p:sp>
        <p:nvSpPr>
          <p:cNvPr id="3" name="Content Placeholder 2"/>
          <p:cNvSpPr>
            <a:spLocks noGrp="1"/>
          </p:cNvSpPr>
          <p:nvPr>
            <p:ph idx="1"/>
          </p:nvPr>
        </p:nvSpPr>
        <p:spPr>
          <a:xfrm>
            <a:off x="508001" y="1133881"/>
            <a:ext cx="6447501" cy="2910580"/>
          </a:xfrm>
        </p:spPr>
        <p:txBody>
          <a:bodyPr>
            <a:normAutofit fontScale="77500" lnSpcReduction="20000"/>
          </a:bodyPr>
          <a:lstStyle/>
          <a:p>
            <a:r>
              <a:rPr lang="en-US" sz="1800" dirty="0"/>
              <a:t>Approximately half of prison and jail inmates meet DSM-IV criteria for substance abuse or dependence, and significant percentages of state and federal prisoners committed the act they are incarcerated for while under the influence of drugs. Data from a national study in five major American cities shows that at the time of arrest, 63% to 83% of arrestees had drugs in their system, with marijuana and cocaine being the most common. Between 2000 and 2013, the percentage of arrestees with opiates in their system increased, with a couple of cities seeing significant increases in opiate presence, as well as methamphetamines.</a:t>
            </a:r>
          </a:p>
          <a:p>
            <a:pPr marL="0" indent="0">
              <a:buNone/>
            </a:pPr>
            <a:endParaRPr lang="en-US" sz="1800" dirty="0"/>
          </a:p>
          <a:p>
            <a:pPr marL="0" indent="0">
              <a:buNone/>
            </a:pPr>
            <a:r>
              <a:rPr lang="en-US" sz="1800" dirty="0"/>
              <a:t>The Center for Health and Prisoner Human Rights</a:t>
            </a:r>
          </a:p>
          <a:p>
            <a:pPr marL="0" indent="0">
              <a:buNone/>
            </a:pPr>
            <a:r>
              <a:rPr lang="en-US" sz="1800" dirty="0">
                <a:solidFill>
                  <a:srgbClr val="00B050"/>
                </a:solidFill>
                <a:hlinkClick r:id="rId2">
                  <a:extLst>
                    <a:ext uri="{A12FA001-AC4F-418D-AE19-62706E023703}">
                      <ahyp:hlinkClr xmlns:ahyp="http://schemas.microsoft.com/office/drawing/2018/hyperlinkcolor" val="tx"/>
                    </a:ext>
                  </a:extLst>
                </a:hlinkClick>
              </a:rPr>
              <a:t>https://www.prisonerhealth.org/educational-resources/factsheets-2/incarceration-substance-abuse-and-addiction/</a:t>
            </a:r>
            <a:endParaRPr lang="en-US" sz="1800" dirty="0">
              <a:solidFill>
                <a:srgbClr val="00B050"/>
              </a:solidFill>
            </a:endParaRPr>
          </a:p>
        </p:txBody>
      </p:sp>
    </p:spTree>
    <p:extLst>
      <p:ext uri="{BB962C8B-B14F-4D97-AF65-F5344CB8AC3E}">
        <p14:creationId xmlns:p14="http://schemas.microsoft.com/office/powerpoint/2010/main" val="2415755199"/>
      </p:ext>
    </p:extLst>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i="1" dirty="0">
                <a:solidFill>
                  <a:prstClr val="black"/>
                </a:solidFill>
              </a:rPr>
              <a:t>Building Bridges </a:t>
            </a:r>
            <a:r>
              <a:rPr lang="en-US" sz="2200" dirty="0">
                <a:solidFill>
                  <a:prstClr val="black"/>
                </a:solidFill>
              </a:rPr>
              <a:t>Between Jails and Community-Based Treatment for Opioid Use Disorder.</a:t>
            </a:r>
            <a:endParaRPr lang="en-US" dirty="0">
              <a:solidFill>
                <a:schemeClr val="tx1"/>
              </a:solidFill>
            </a:endParaRPr>
          </a:p>
        </p:txBody>
      </p:sp>
      <p:sp>
        <p:nvSpPr>
          <p:cNvPr id="3" name="Content Placeholder 2"/>
          <p:cNvSpPr>
            <a:spLocks noGrp="1"/>
          </p:cNvSpPr>
          <p:nvPr>
            <p:ph idx="1"/>
          </p:nvPr>
        </p:nvSpPr>
        <p:spPr>
          <a:xfrm>
            <a:off x="508001" y="1447800"/>
            <a:ext cx="6447501" cy="2910580"/>
          </a:xfrm>
        </p:spPr>
        <p:txBody>
          <a:bodyPr>
            <a:normAutofit/>
          </a:bodyPr>
          <a:lstStyle/>
          <a:p>
            <a:r>
              <a:rPr lang="en-US" dirty="0"/>
              <a:t>Over approximately the last 8-9 years, the national narrative around the prosecution of illegal drug possession has changed. This shift in narrative is largely attributed to the current opioid crisis.  </a:t>
            </a:r>
          </a:p>
          <a:p>
            <a:r>
              <a:rPr lang="en-US" dirty="0"/>
              <a:t>We have seen a shift in the Criminal Justice System from a punitive approach toward users to an approach centered on recovery and healthy communities.</a:t>
            </a:r>
          </a:p>
          <a:p>
            <a:pPr lvl="1"/>
            <a:r>
              <a:rPr lang="en-US" dirty="0"/>
              <a:t>Removal of Stigma </a:t>
            </a:r>
          </a:p>
          <a:p>
            <a:pPr lvl="2"/>
            <a:r>
              <a:rPr lang="en-US" dirty="0"/>
              <a:t>How do police, prosecutors, judges, families, society view OUD? </a:t>
            </a:r>
          </a:p>
          <a:p>
            <a:pPr lvl="1"/>
            <a:r>
              <a:rPr lang="en-US" dirty="0"/>
              <a:t>Acceptance of Medication Assisted Treatment (MAT) rather than Strict Abstinence. </a:t>
            </a:r>
          </a:p>
          <a:p>
            <a:pPr lvl="1"/>
            <a:r>
              <a:rPr lang="en-US" dirty="0"/>
              <a:t>Specialized training for first responders as well as jail and corrections officers.</a:t>
            </a:r>
          </a:p>
          <a:p>
            <a:r>
              <a:rPr lang="en-US" dirty="0"/>
              <a:t>The challenges of opioid addiction require everyone to be open-minded to new interventions for individuals and significant paradigm shifts.</a:t>
            </a:r>
          </a:p>
          <a:p>
            <a:pPr lvl="1"/>
            <a:endParaRPr lang="en-US" dirty="0"/>
          </a:p>
        </p:txBody>
      </p:sp>
    </p:spTree>
    <p:extLst>
      <p:ext uri="{BB962C8B-B14F-4D97-AF65-F5344CB8AC3E}">
        <p14:creationId xmlns:p14="http://schemas.microsoft.com/office/powerpoint/2010/main" val="73905488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73102"/>
            <a:ext cx="6447501" cy="990600"/>
          </a:xfrm>
        </p:spPr>
        <p:txBody>
          <a:bodyPr>
            <a:noAutofit/>
          </a:bodyPr>
          <a:lstStyle/>
          <a:p>
            <a:r>
              <a:rPr lang="en-US" sz="2200" b="1" i="1" dirty="0">
                <a:solidFill>
                  <a:schemeClr val="tx1"/>
                </a:solidFill>
              </a:rPr>
              <a:t>Building Bridges </a:t>
            </a:r>
            <a:r>
              <a:rPr lang="en-US" sz="2200" dirty="0">
                <a:solidFill>
                  <a:schemeClr val="tx1"/>
                </a:solidFill>
              </a:rPr>
              <a:t>Between Jails and Community-Based Treatment for Opioid Use Disorder.</a:t>
            </a:r>
          </a:p>
        </p:txBody>
      </p:sp>
      <p:sp>
        <p:nvSpPr>
          <p:cNvPr id="3" name="Text Placeholder 2"/>
          <p:cNvSpPr>
            <a:spLocks noGrp="1"/>
          </p:cNvSpPr>
          <p:nvPr>
            <p:ph type="body" idx="1"/>
          </p:nvPr>
        </p:nvSpPr>
        <p:spPr/>
        <p:txBody>
          <a:bodyPr/>
          <a:lstStyle/>
          <a:p>
            <a:r>
              <a:rPr lang="en-US" dirty="0"/>
              <a:t>Ingham and Eaton Counties </a:t>
            </a:r>
          </a:p>
        </p:txBody>
      </p:sp>
      <p:sp>
        <p:nvSpPr>
          <p:cNvPr id="5" name="Text Placeholder 4"/>
          <p:cNvSpPr>
            <a:spLocks noGrp="1"/>
          </p:cNvSpPr>
          <p:nvPr>
            <p:ph type="body" sz="quarter" idx="3"/>
          </p:nvPr>
        </p:nvSpPr>
        <p:spPr/>
        <p:txBody>
          <a:bodyPr/>
          <a:lstStyle/>
          <a:p>
            <a:r>
              <a:rPr lang="en-US" dirty="0"/>
              <a:t>2-Part Innovation:</a:t>
            </a:r>
          </a:p>
        </p:txBody>
      </p:sp>
      <p:sp>
        <p:nvSpPr>
          <p:cNvPr id="8" name="Content Placeholder 7"/>
          <p:cNvSpPr>
            <a:spLocks noGrp="1"/>
          </p:cNvSpPr>
          <p:nvPr>
            <p:ph sz="quarter" idx="4"/>
          </p:nvPr>
        </p:nvSpPr>
        <p:spPr>
          <a:xfrm>
            <a:off x="3816289" y="2052934"/>
            <a:ext cx="3427349" cy="2749654"/>
          </a:xfrm>
        </p:spPr>
        <p:txBody>
          <a:bodyPr>
            <a:normAutofit/>
          </a:bodyPr>
          <a:lstStyle/>
          <a:p>
            <a:r>
              <a:rPr lang="en-US" dirty="0"/>
              <a:t>Implementing a Medication Assisted Treatment (MAT) program inside jails. </a:t>
            </a:r>
          </a:p>
          <a:p>
            <a:r>
              <a:rPr lang="en-US" dirty="0"/>
              <a:t>Enhancing collaboration between jails and community providers to improve outcomes for OUD individuals in the criminal justice system and change the course of the opioid epidemic.</a:t>
            </a:r>
          </a:p>
          <a:p>
            <a:pPr marL="0" indent="0">
              <a:buNone/>
            </a:pPr>
            <a:r>
              <a:rPr lang="en-US" i="1" dirty="0">
                <a:solidFill>
                  <a:schemeClr val="accent2"/>
                </a:solidFill>
              </a:rPr>
              <a:t>Ingham and Eaton Counties are 2 of 16 jurisdictions nationwide receiving substantial grants to pilot Building Bridges programs.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594" y="2115051"/>
            <a:ext cx="3139712" cy="235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08734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anim calcmode="lin" valueType="num">
                                      <p:cBhvr>
                                        <p:cTn id="2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i="1" dirty="0">
                <a:solidFill>
                  <a:prstClr val="black"/>
                </a:solidFill>
              </a:rPr>
              <a:t>Building Bridges </a:t>
            </a:r>
            <a:r>
              <a:rPr lang="en-US" sz="2200" dirty="0">
                <a:solidFill>
                  <a:prstClr val="black"/>
                </a:solidFill>
              </a:rPr>
              <a:t>Between Jails and Community-Based Treatment for Opioid Use Disorder.</a:t>
            </a:r>
            <a:endParaRPr lang="en-US" dirty="0"/>
          </a:p>
        </p:txBody>
      </p:sp>
      <p:sp>
        <p:nvSpPr>
          <p:cNvPr id="3" name="Text Placeholder 2"/>
          <p:cNvSpPr>
            <a:spLocks noGrp="1"/>
          </p:cNvSpPr>
          <p:nvPr>
            <p:ph type="body" idx="1"/>
          </p:nvPr>
        </p:nvSpPr>
        <p:spPr/>
        <p:txBody>
          <a:bodyPr/>
          <a:lstStyle/>
          <a:p>
            <a:r>
              <a:rPr lang="en-US" b="1" i="1" dirty="0"/>
              <a:t>Inside Jails</a:t>
            </a:r>
          </a:p>
        </p:txBody>
      </p:sp>
      <p:sp>
        <p:nvSpPr>
          <p:cNvPr id="4" name="Content Placeholder 3"/>
          <p:cNvSpPr>
            <a:spLocks noGrp="1"/>
          </p:cNvSpPr>
          <p:nvPr>
            <p:ph sz="half" idx="2"/>
          </p:nvPr>
        </p:nvSpPr>
        <p:spPr>
          <a:xfrm>
            <a:off x="506809" y="2052934"/>
            <a:ext cx="3341622" cy="2932534"/>
          </a:xfrm>
        </p:spPr>
        <p:txBody>
          <a:bodyPr>
            <a:normAutofit lnSpcReduction="10000"/>
          </a:bodyPr>
          <a:lstStyle/>
          <a:p>
            <a:r>
              <a:rPr lang="en-US" dirty="0"/>
              <a:t>MAT: the use of FDA approved medications in combination with counseling and recovery support is the gold standard treatment for OUD and has been shown to reduce overdoses and illicit drug use. Early intervention increases success rates.</a:t>
            </a:r>
          </a:p>
          <a:p>
            <a:r>
              <a:rPr lang="en-US" dirty="0"/>
              <a:t>Challenges:</a:t>
            </a:r>
          </a:p>
          <a:p>
            <a:pPr lvl="1"/>
            <a:r>
              <a:rPr lang="en-US" dirty="0"/>
              <a:t>Most jails do not have MAT capacity.</a:t>
            </a:r>
          </a:p>
          <a:p>
            <a:pPr lvl="1"/>
            <a:r>
              <a:rPr lang="en-US" dirty="0"/>
              <a:t>Requires trained medical providers.</a:t>
            </a:r>
          </a:p>
          <a:p>
            <a:pPr lvl="1"/>
            <a:r>
              <a:rPr lang="en-US" dirty="0"/>
              <a:t>Controlled substances in jails.</a:t>
            </a:r>
          </a:p>
          <a:p>
            <a:pPr lvl="1"/>
            <a:r>
              <a:rPr lang="en-US" dirty="0"/>
              <a:t>Requires support beyond administration of medication.  </a:t>
            </a:r>
          </a:p>
        </p:txBody>
      </p:sp>
      <p:sp>
        <p:nvSpPr>
          <p:cNvPr id="5" name="Text Placeholder 4"/>
          <p:cNvSpPr>
            <a:spLocks noGrp="1"/>
          </p:cNvSpPr>
          <p:nvPr>
            <p:ph type="body" sz="quarter" idx="3"/>
          </p:nvPr>
        </p:nvSpPr>
        <p:spPr/>
        <p:txBody>
          <a:bodyPr/>
          <a:lstStyle/>
          <a:p>
            <a:r>
              <a:rPr lang="en-US" b="1" i="1" dirty="0"/>
              <a:t>After Release</a:t>
            </a:r>
          </a:p>
        </p:txBody>
      </p:sp>
      <p:sp>
        <p:nvSpPr>
          <p:cNvPr id="6" name="Content Placeholder 5"/>
          <p:cNvSpPr>
            <a:spLocks noGrp="1"/>
          </p:cNvSpPr>
          <p:nvPr>
            <p:ph sz="quarter" idx="4"/>
          </p:nvPr>
        </p:nvSpPr>
        <p:spPr>
          <a:xfrm>
            <a:off x="3816287" y="2052933"/>
            <a:ext cx="3649987" cy="2900729"/>
          </a:xfrm>
        </p:spPr>
        <p:txBody>
          <a:bodyPr>
            <a:normAutofit lnSpcReduction="10000"/>
          </a:bodyPr>
          <a:lstStyle/>
          <a:p>
            <a:r>
              <a:rPr lang="en-US" dirty="0"/>
              <a:t>The primary goal is a seamless transition from MAT in jail to recovery in the community, which will involve continued MAT, counseling, treatment, probation, drug court, etc.</a:t>
            </a:r>
          </a:p>
          <a:p>
            <a:r>
              <a:rPr lang="en-US" dirty="0"/>
              <a:t>At release, the program ideally provides participants with a 30-day supply of medication, contacts for treatment and probation, and necessities like food and clothing. Some even provide </a:t>
            </a:r>
            <a:r>
              <a:rPr lang="en-US" dirty="0" err="1"/>
              <a:t>Narcan</a:t>
            </a:r>
            <a:r>
              <a:rPr lang="en-US" dirty="0"/>
              <a:t>.</a:t>
            </a:r>
          </a:p>
          <a:p>
            <a:r>
              <a:rPr lang="en-US" dirty="0"/>
              <a:t>Challenges:</a:t>
            </a:r>
          </a:p>
          <a:p>
            <a:pPr lvl="1"/>
            <a:r>
              <a:rPr lang="en-US" dirty="0"/>
              <a:t>Accountability and continuity.</a:t>
            </a:r>
          </a:p>
          <a:p>
            <a:pPr lvl="1"/>
            <a:r>
              <a:rPr lang="en-US" dirty="0"/>
              <a:t>Information sharing between agencies.</a:t>
            </a:r>
          </a:p>
          <a:p>
            <a:endParaRPr lang="en-US" dirty="0"/>
          </a:p>
        </p:txBody>
      </p:sp>
    </p:spTree>
    <p:extLst>
      <p:ext uri="{BB962C8B-B14F-4D97-AF65-F5344CB8AC3E}">
        <p14:creationId xmlns:p14="http://schemas.microsoft.com/office/powerpoint/2010/main" val="265838015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1000"/>
                                        <p:tgtEl>
                                          <p:spTgt spid="4">
                                            <p:txEl>
                                              <p:pRg st="5" end="5"/>
                                            </p:txEl>
                                          </p:spTgt>
                                        </p:tgtEl>
                                      </p:cBhvr>
                                    </p:animEffect>
                                    <p:anim calcmode="lin" valueType="num">
                                      <p:cBhvr>
                                        <p:cTn id="3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1000"/>
                                        <p:tgtEl>
                                          <p:spTgt spid="6">
                                            <p:txEl>
                                              <p:pRg st="0" end="0"/>
                                            </p:txEl>
                                          </p:spTgt>
                                        </p:tgtEl>
                                      </p:cBhvr>
                                    </p:animEffect>
                                    <p:anim calcmode="lin" valueType="num">
                                      <p:cBhvr>
                                        <p:cTn id="5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1000"/>
                                        <p:tgtEl>
                                          <p:spTgt spid="6">
                                            <p:txEl>
                                              <p:pRg st="1" end="1"/>
                                            </p:txEl>
                                          </p:spTgt>
                                        </p:tgtEl>
                                      </p:cBhvr>
                                    </p:animEffect>
                                    <p:anim calcmode="lin" valueType="num">
                                      <p:cBhvr>
                                        <p:cTn id="5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fade">
                                      <p:cBhvr>
                                        <p:cTn id="63" dur="1000"/>
                                        <p:tgtEl>
                                          <p:spTgt spid="6">
                                            <p:txEl>
                                              <p:pRg st="2" end="2"/>
                                            </p:txEl>
                                          </p:spTgt>
                                        </p:tgtEl>
                                      </p:cBhvr>
                                    </p:animEffect>
                                    <p:anim calcmode="lin" valueType="num">
                                      <p:cBhvr>
                                        <p:cTn id="6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fade">
                                      <p:cBhvr>
                                        <p:cTn id="68" dur="1000"/>
                                        <p:tgtEl>
                                          <p:spTgt spid="6">
                                            <p:txEl>
                                              <p:pRg st="3" end="3"/>
                                            </p:txEl>
                                          </p:spTgt>
                                        </p:tgtEl>
                                      </p:cBhvr>
                                    </p:animEffect>
                                    <p:anim calcmode="lin" valueType="num">
                                      <p:cBhvr>
                                        <p:cTn id="6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fade">
                                      <p:cBhvr>
                                        <p:cTn id="73" dur="1000"/>
                                        <p:tgtEl>
                                          <p:spTgt spid="6">
                                            <p:txEl>
                                              <p:pRg st="4" end="4"/>
                                            </p:txEl>
                                          </p:spTgt>
                                        </p:tgtEl>
                                      </p:cBhvr>
                                    </p:animEffect>
                                    <p:anim calcmode="lin" valueType="num">
                                      <p:cBhvr>
                                        <p:cTn id="7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Good Samaritan Law </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a:t>An individual who seeks medical assistance for himself or herself or who requires medical assistance and is presented for assistance by another individual if he or she is incapacitated because of a drug overdose or other perceived medical emergency arising from the use of a controlled substance or a controlled substance analogue that he or she possesses or possessed in an amount sufficient only for personal use and the evidence of his or her violation of this section is obtained as a result of the individual's seeking or being presented for medical assistance.</a:t>
            </a:r>
          </a:p>
          <a:p>
            <a:pPr marL="0" indent="0">
              <a:buNone/>
            </a:pPr>
            <a:endParaRPr lang="en-US" dirty="0"/>
          </a:p>
          <a:p>
            <a:pPr marL="0" indent="0">
              <a:buNone/>
            </a:pPr>
            <a:r>
              <a:rPr lang="en-US" dirty="0"/>
              <a:t>MCL  333.7403(3)(a)</a:t>
            </a:r>
          </a:p>
          <a:p>
            <a:pPr marL="0" indent="0">
              <a:buNone/>
            </a:pPr>
            <a:r>
              <a:rPr lang="en-US" dirty="0"/>
              <a:t>EFFECTIVE DATE: January 4, 2017</a:t>
            </a:r>
          </a:p>
        </p:txBody>
      </p:sp>
    </p:spTree>
    <p:extLst>
      <p:ext uri="{BB962C8B-B14F-4D97-AF65-F5344CB8AC3E}">
        <p14:creationId xmlns:p14="http://schemas.microsoft.com/office/powerpoint/2010/main" val="1997328218"/>
      </p:ext>
    </p:extLst>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rPr>
              <a:t>Good Samaritan Laws  (“Friend”)</a:t>
            </a:r>
            <a:endParaRPr lang="en-US" dirty="0"/>
          </a:p>
        </p:txBody>
      </p:sp>
      <p:sp>
        <p:nvSpPr>
          <p:cNvPr id="3" name="Content Placeholder 2"/>
          <p:cNvSpPr>
            <a:spLocks noGrp="1"/>
          </p:cNvSpPr>
          <p:nvPr>
            <p:ph idx="1"/>
          </p:nvPr>
        </p:nvSpPr>
        <p:spPr/>
        <p:txBody>
          <a:bodyPr>
            <a:normAutofit lnSpcReduction="10000"/>
          </a:bodyPr>
          <a:lstStyle/>
          <a:p>
            <a:r>
              <a:rPr lang="en-US" dirty="0"/>
              <a:t>An individual who in good faith attempts to procure medical assistance for another individual or who accompanies another individual who requires medical assistance for a drug overdose or other perceived medical emergency arising from the use of a controlled substance or a controlled substance analogue that he or she possesses or possessed in an amount sufficient only for personal use and the evidence of his or her violation of this section is obtained as a result of the individual's attempting to procure medical assistance for another individual or as a result of the individual's accompanying another individual who requires medical assistance to a health facility or agency.</a:t>
            </a:r>
          </a:p>
          <a:p>
            <a:endParaRPr lang="en-US" dirty="0"/>
          </a:p>
          <a:p>
            <a:pPr marL="0" indent="0">
              <a:buNone/>
            </a:pPr>
            <a:r>
              <a:rPr lang="en-US" dirty="0"/>
              <a:t>MCL  333.7403(3)(b)</a:t>
            </a:r>
          </a:p>
          <a:p>
            <a:pPr marL="0" indent="0">
              <a:buNone/>
            </a:pPr>
            <a:r>
              <a:rPr lang="en-US" dirty="0"/>
              <a:t>EFFECTIVE DATE: January 4, 2017</a:t>
            </a:r>
          </a:p>
          <a:p>
            <a:endParaRPr lang="en-US" dirty="0"/>
          </a:p>
          <a:p>
            <a:endParaRPr lang="en-US" dirty="0"/>
          </a:p>
        </p:txBody>
      </p:sp>
    </p:spTree>
    <p:extLst>
      <p:ext uri="{BB962C8B-B14F-4D97-AF65-F5344CB8AC3E}">
        <p14:creationId xmlns:p14="http://schemas.microsoft.com/office/powerpoint/2010/main" val="1471290659"/>
      </p:ext>
    </p:extLst>
  </p:cSld>
  <p:clrMapOvr>
    <a:masterClrMapping/>
  </p:clrMapOvr>
  <p:transition>
    <p:cut thruBlk="1"/>
  </p:transition>
</p:sld>
</file>

<file path=ppt/theme/theme1.xml><?xml version="1.0" encoding="utf-8"?>
<a:theme xmlns:a="http://schemas.openxmlformats.org/drawingml/2006/main" name="2012_Powerpoint_whitebkgrn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590</TotalTime>
  <Words>2121</Words>
  <Application>Microsoft Office PowerPoint</Application>
  <PresentationFormat>On-screen Show (16:9)</PresentationFormat>
  <Paragraphs>154</Paragraphs>
  <Slides>25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Bradley Hand ITC</vt:lpstr>
      <vt:lpstr>Calibri</vt:lpstr>
      <vt:lpstr>Trebuchet MS</vt:lpstr>
      <vt:lpstr>Wingdings 3</vt:lpstr>
      <vt:lpstr>2012_Powerpoint_whitebkgrnd</vt:lpstr>
      <vt:lpstr>Facet</vt:lpstr>
      <vt:lpstr> Changing the Criminal Justice Narrative for Persons with Substance Use Disorder</vt:lpstr>
      <vt:lpstr>  At least 20% of people with opioid use disorder (OUD) had experienced criminal justice involvement in 2015.   Individuals released from incarceration have up to a 129 times greater risk of drug overdose in the first 2 weeks relative to the general population.  Individuals in recovery but with a criminal history face difficulty securing employment and financial stability.           ~Addict Sci Clin Pract 14, 17 (2019);   ~www.washingtonpost.com/national/health-science/one-of-the-biggest         -challenges-of-kicking-addiction-is-getting-and-keeping-a-job/2018/11/27</vt:lpstr>
      <vt:lpstr>Time for Change. </vt:lpstr>
      <vt:lpstr>Time for Change. </vt:lpstr>
      <vt:lpstr>Building Bridges Between Jails and Community-Based Treatment for Opioid Use Disorder.</vt:lpstr>
      <vt:lpstr>Building Bridges Between Jails and Community-Based Treatment for Opioid Use Disorder.</vt:lpstr>
      <vt:lpstr>Building Bridges Between Jails and Community-Based Treatment for Opioid Use Disorder.</vt:lpstr>
      <vt:lpstr>Good Samaritan Law </vt:lpstr>
      <vt:lpstr>Good Samaritan Laws  (“Friend”)</vt:lpstr>
      <vt:lpstr>Good Samaritan Laws</vt:lpstr>
      <vt:lpstr>What about other crimes…. </vt:lpstr>
      <vt:lpstr>Ingham County Specialty Courts</vt:lpstr>
      <vt:lpstr>Drug Treatment Courts</vt:lpstr>
      <vt:lpstr>Balancing Acts &amp; Limitations</vt:lpstr>
      <vt:lpstr>Balancing Acts &amp; Limitations</vt:lpstr>
      <vt:lpstr>Our Program</vt:lpstr>
      <vt:lpstr>Who is Participating? </vt:lpstr>
      <vt:lpstr>Who is Participating? </vt:lpstr>
      <vt:lpstr>Is it working (statistics)? </vt:lpstr>
      <vt:lpstr>Is it working (real-life edition)?  </vt:lpstr>
      <vt:lpstr>Is it working (real-life edition)? </vt:lpstr>
      <vt:lpstr>Is it working (real-life edition)? </vt:lpstr>
      <vt:lpstr>Is it working (real-life edition)? </vt:lpstr>
      <vt:lpstr>Questions</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Courts:</dc:title>
  <dc:creator>Nicole Matusko</dc:creator>
  <cp:lastModifiedBy>LISA GIGLIOTTI</cp:lastModifiedBy>
  <cp:revision>55</cp:revision>
  <dcterms:modified xsi:type="dcterms:W3CDTF">2020-01-29T11:51:07Z</dcterms:modified>
</cp:coreProperties>
</file>