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8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777"/>
    <a:srgbClr val="FFDA71"/>
    <a:srgbClr val="FF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F814-1153-410D-A680-59CFE6823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B0C37-5596-4EC1-808B-F2B8C4077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A4AE-A98E-4CEA-AD8E-62B9237F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269A8-E4CC-4FA4-9A49-3132DFA0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35F01-6D35-4B51-A8BA-2930B8DA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7DABE-3072-48FB-B269-1F42585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44136-DD2D-41E8-850E-75074E7F4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90F7B-5E9B-4FDA-BD6B-77EE0687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33857-6CE1-4102-AA3E-536BB5E4B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14DA-9ED3-473E-A92E-AB1F3D85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0ED18-E9E9-462A-8A2E-F3A8BA0A5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CAA8E-8AB9-4FA1-805D-C9E80CE54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4427-AA61-4ED5-862D-E81347E2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85977-0F24-4AFC-B200-AE020A86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3EED2-DC83-4E26-9743-261FFE37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8682-B487-4F31-9EAF-2F2177E4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07C7-B046-492B-9D73-7B17DD46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6D866-853B-40D5-BA8C-D4A82512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24E6-CEA1-408F-B8BD-CA24F4A6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906D7-4AFF-4CC8-8A6C-C52D2CF9A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9E4B-5179-4DFA-A664-7A80C4CF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C458D-76DD-4C1B-A649-0A859CE0A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846D-CAC8-4A8E-9713-430FE0E8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A0720-DE94-40A3-AA32-11A3F817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B4AB8-26A0-4560-8810-A3BD49F0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D53B-1E90-4150-85B2-35BBDF63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D7378-137B-469E-8058-2601AD677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592FB-2390-4371-AF9B-6FADA0C9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86D1A-69C8-42ED-A29E-9092ADCE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84B11-3084-4E46-8A5F-050363AB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86EA5-FCCD-4668-8718-725305FE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9153-6140-46F7-A5C0-011DF452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042BD-64FA-4D4B-B7D6-4CE4CA0E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FB4D9-F922-4345-BF6E-AF5D4330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D37B9-7A08-4E16-8A39-E83CC4009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E8FDC-27DE-4650-887D-A68C78752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F8E5A-399F-467D-87E3-F142C4BC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9C567-EB31-4597-9F65-2B3F2C74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166F9-6F18-437D-A9B1-E53A0995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ABA7-D044-4D33-A8F9-15CE20FF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78205-7222-4EB3-82AD-1FC84B19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A8F76-CED1-4A08-A3D5-369FC04B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C0AE1-83B9-4D13-9D2A-8839C744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0E966-B032-4BEC-8282-03239B14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607DD-86E5-4692-8F2A-4A499193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890DF-2561-4EFC-B79F-542536F7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F207-D1BC-41F8-9573-D0C9AC21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0BAF-32D0-4E07-9AEC-955F34C04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25C45-3DA9-454F-B02A-623933838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B46D1-3084-4E33-B6AD-647A75B7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52227-04E0-41A8-8F89-B6F753AE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D51D0-C7FB-418A-AF25-6D990AC7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C24A1-19F4-45E3-A4DC-A661EAEA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34132-3BDD-4DC2-8DB4-46ED3BE53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C4648-0F36-4F55-B88B-D14C87A7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A5C8F-204A-4381-B7BE-6B29101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2ABD3-9BCC-49A7-8EF8-63EEB80F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D141C-E443-44E1-8016-63DCD1D6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DED4F-2115-4C2B-8CBE-C2C78425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C50A8-B607-4B8D-B597-24C69105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CCA0-6749-4573-AB39-CC95E9626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46EA0-C1EA-4CEC-88BA-59338C9BDF3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D46A8-DA1A-4A3F-BA40-703E3A01D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FB9CB-B643-498B-8AC5-49AFD5C82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4C7CA-C2D6-4E90-B987-34AD58EE3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3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382613859?app_id=12296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anford_CWR_BWynn_alt">
            <a:hlinkClick r:id="" action="ppaction://media"/>
            <a:extLst>
              <a:ext uri="{FF2B5EF4-FFF2-40B4-BE49-F238E27FC236}">
                <a16:creationId xmlns:a16="http://schemas.microsoft.com/office/drawing/2014/main" id="{9A42233B-37A9-4D73-932F-16BC42EADA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6944"/>
            <a:ext cx="12192000" cy="678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74D0B7-6DA4-420C-BDE9-A09C40C07615}"/>
              </a:ext>
            </a:extLst>
          </p:cNvPr>
          <p:cNvSpPr txBox="1"/>
          <p:nvPr/>
        </p:nvSpPr>
        <p:spPr>
          <a:xfrm>
            <a:off x="6480517" y="1983544"/>
            <a:ext cx="57114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oper Black" panose="0208090404030B020404" pitchFamily="18" charset="0"/>
              </a:rPr>
              <a:t>According to The Surgeon General’s Report, 41.2% of those with substance use disorders also have co-occurring mental health disorders. </a:t>
            </a:r>
          </a:p>
          <a:p>
            <a:endParaRPr lang="en-US" sz="2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4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oline (Carli) Parmelee-Noffsinger, LMSW, CAADC">
            <a:extLst>
              <a:ext uri="{FF2B5EF4-FFF2-40B4-BE49-F238E27FC236}">
                <a16:creationId xmlns:a16="http://schemas.microsoft.com/office/drawing/2014/main" id="{1D10EE11-9575-4942-A688-BADE1E53F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754"/>
          <a:stretch/>
        </p:blipFill>
        <p:spPr bwMode="auto">
          <a:xfrm>
            <a:off x="370589" y="154743"/>
            <a:ext cx="3455415" cy="295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AC6CD-B948-4311-BE3E-77D22312CC87}"/>
              </a:ext>
            </a:extLst>
          </p:cNvPr>
          <p:cNvSpPr txBox="1"/>
          <p:nvPr/>
        </p:nvSpPr>
        <p:spPr>
          <a:xfrm>
            <a:off x="3995224" y="262025"/>
            <a:ext cx="7971692" cy="569386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“Building a relationship with a therapist is certainly a key component to long-term recovery. But I think that a sense of </a:t>
            </a:r>
            <a:r>
              <a:rPr lang="en-US" sz="2800" i="1" dirty="0"/>
              <a:t>belonging</a:t>
            </a:r>
            <a:r>
              <a:rPr lang="en-US" sz="2800" dirty="0"/>
              <a:t> in an accepting, non-judgmental group is the most important thing we can help those with substance use disorders achieve to rebuild their lives. When a person </a:t>
            </a:r>
            <a:r>
              <a:rPr lang="en-US" sz="2800" i="1" dirty="0"/>
              <a:t>feels</a:t>
            </a:r>
            <a:r>
              <a:rPr lang="en-US" sz="2800" dirty="0"/>
              <a:t> the pain their behavior is causing, they are ready to change. They stop blaming others for their disease. And when we educate the </a:t>
            </a:r>
            <a:r>
              <a:rPr lang="en-US" sz="2800" i="1" dirty="0"/>
              <a:t>whole environment</a:t>
            </a:r>
            <a:r>
              <a:rPr lang="en-US" sz="2800" dirty="0"/>
              <a:t> this person lives and functions in – family, employers, friendships, we provide a healthy foundation for their recovery long term.”</a:t>
            </a:r>
          </a:p>
          <a:p>
            <a:r>
              <a:rPr lang="en-US" sz="2800" dirty="0">
                <a:latin typeface="Cooper Black" panose="0208090404030B020404" pitchFamily="18" charset="0"/>
              </a:rPr>
              <a:t>- Carli </a:t>
            </a:r>
            <a:r>
              <a:rPr lang="en-US" sz="2800" dirty="0">
                <a:solidFill>
                  <a:srgbClr val="333333"/>
                </a:solidFill>
                <a:latin typeface="Cooper Black" panose="0208090404030B020404" pitchFamily="18" charset="0"/>
              </a:rPr>
              <a:t>Parmelee-</a:t>
            </a:r>
            <a:r>
              <a:rPr lang="en-US" sz="2800" dirty="0" err="1">
                <a:solidFill>
                  <a:srgbClr val="333333"/>
                </a:solidFill>
                <a:latin typeface="Cooper Black" panose="0208090404030B020404" pitchFamily="18" charset="0"/>
              </a:rPr>
              <a:t>Noffsinger</a:t>
            </a:r>
            <a:r>
              <a:rPr lang="en-US" sz="2800" dirty="0">
                <a:solidFill>
                  <a:srgbClr val="333333"/>
                </a:solidFill>
                <a:latin typeface="Cooper Black" panose="0208090404030B020404" pitchFamily="18" charset="0"/>
              </a:rPr>
              <a:t>, LMSW,CAADC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47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B993-911F-4595-BEC7-D851F00D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929" y="379827"/>
            <a:ext cx="7625862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Chronic Disease Management </a:t>
            </a:r>
          </a:p>
        </p:txBody>
      </p:sp>
    </p:spTree>
    <p:extLst>
      <p:ext uri="{BB962C8B-B14F-4D97-AF65-F5344CB8AC3E}">
        <p14:creationId xmlns:p14="http://schemas.microsoft.com/office/powerpoint/2010/main" val="280866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6B9D6-777F-4F42-8BF4-F9C8B910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2369"/>
            <a:ext cx="7188591" cy="998807"/>
          </a:xfrm>
          <a:solidFill>
            <a:srgbClr val="FFD9B3">
              <a:alpha val="56000"/>
            </a:srgbClr>
          </a:solidFill>
          <a:effectLst>
            <a:softEdge rad="114300"/>
          </a:effectLst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Length of Stay – What is realistic? </a:t>
            </a:r>
          </a:p>
        </p:txBody>
      </p:sp>
    </p:spTree>
    <p:extLst>
      <p:ext uri="{BB962C8B-B14F-4D97-AF65-F5344CB8AC3E}">
        <p14:creationId xmlns:p14="http://schemas.microsoft.com/office/powerpoint/2010/main" val="200722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17699-A2C9-416F-85CB-3830CD49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29044">
            <a:off x="54755" y="623596"/>
            <a:ext cx="5801751" cy="1325563"/>
          </a:xfrm>
        </p:spPr>
        <p:txBody>
          <a:bodyPr/>
          <a:lstStyle/>
          <a:p>
            <a:r>
              <a:rPr lang="en-US" b="1" dirty="0">
                <a:latin typeface="Cooper Black" panose="0208090404030B020404" pitchFamily="18" charset="0"/>
              </a:rPr>
              <a:t>Continuum of Care </a:t>
            </a: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C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68552-9260-4B69-9CF0-B0C9FC64C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495" y="1505243"/>
            <a:ext cx="5198012" cy="519801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7DA27-A3E9-449C-920C-79E39E93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15572">
            <a:off x="8737" y="694577"/>
            <a:ext cx="10716124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ooper Black" panose="0208090404030B020404" pitchFamily="18" charset="0"/>
              </a:rPr>
              <a:t>Tackling the Cost of Treatment </a:t>
            </a:r>
            <a:endParaRPr lang="en-US" sz="4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3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FB3B29-69E1-4BD3-84FC-2EBE8746BF25}"/>
              </a:ext>
            </a:extLst>
          </p:cNvPr>
          <p:cNvSpPr txBox="1"/>
          <p:nvPr/>
        </p:nvSpPr>
        <p:spPr>
          <a:xfrm>
            <a:off x="3240256" y="-50123"/>
            <a:ext cx="5711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oper Black" panose="0208090404030B020404" pitchFamily="18" charset="0"/>
              </a:rPr>
              <a:t>Economic Burden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2EBD1-06B7-4C77-AF9B-EF94D4954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843" y="719318"/>
            <a:ext cx="7470311" cy="60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1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D9301C-BFAA-4D15-B648-A811BB5D3E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815" y="-489471"/>
            <a:ext cx="7582486" cy="7582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9A6B7-6874-4026-8C56-B2AE55D2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086" y="897711"/>
            <a:ext cx="5838092" cy="5454452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Cooper Black" panose="0208090404030B020404" pitchFamily="18" charset="0"/>
              </a:rPr>
              <a:t>What is unique about Michigan?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26E45-E145-442E-A64B-7408F9CFB2AB}"/>
              </a:ext>
            </a:extLst>
          </p:cNvPr>
          <p:cNvSpPr txBox="1"/>
          <p:nvPr/>
        </p:nvSpPr>
        <p:spPr>
          <a:xfrm>
            <a:off x="7385539" y="3301772"/>
            <a:ext cx="398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1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E5E4A0E-5E73-4282-9A09-18396CB30638}"/>
              </a:ext>
            </a:extLst>
          </p:cNvPr>
          <p:cNvSpPr txBox="1"/>
          <p:nvPr/>
        </p:nvSpPr>
        <p:spPr>
          <a:xfrm>
            <a:off x="154744" y="337622"/>
            <a:ext cx="3840480" cy="2862322"/>
          </a:xfrm>
          <a:prstGeom prst="rect">
            <a:avLst/>
          </a:prstGeom>
          <a:solidFill>
            <a:schemeClr val="dk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Employees with SUDs miss 50% more work than their peers.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12CE0-6E1E-4158-AF35-F8FB5D878955}"/>
              </a:ext>
            </a:extLst>
          </p:cNvPr>
          <p:cNvSpPr txBox="1"/>
          <p:nvPr/>
        </p:nvSpPr>
        <p:spPr>
          <a:xfrm>
            <a:off x="4037427" y="436096"/>
            <a:ext cx="3840480" cy="5509200"/>
          </a:xfrm>
          <a:prstGeom prst="rect">
            <a:avLst/>
          </a:prstGeom>
          <a:solidFill>
            <a:schemeClr val="dk1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Employees in active addiction are 3 times more likely to be in a workplace accident.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9B241-C7D3-4C09-A1F2-130F6C5860F3}"/>
              </a:ext>
            </a:extLst>
          </p:cNvPr>
          <p:cNvSpPr txBox="1"/>
          <p:nvPr/>
        </p:nvSpPr>
        <p:spPr>
          <a:xfrm>
            <a:off x="7877906" y="337622"/>
            <a:ext cx="3882683" cy="2944963"/>
          </a:xfrm>
          <a:prstGeom prst="rect">
            <a:avLst/>
          </a:prstGeom>
          <a:solidFill>
            <a:schemeClr val="dk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Healthcare costs are twice as much for someone with an SUD.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F61C76-D8E7-4A90-8136-98234F114208}"/>
              </a:ext>
            </a:extLst>
          </p:cNvPr>
          <p:cNvSpPr txBox="1"/>
          <p:nvPr/>
        </p:nvSpPr>
        <p:spPr>
          <a:xfrm>
            <a:off x="154744" y="3199944"/>
            <a:ext cx="3882683" cy="3416320"/>
          </a:xfrm>
          <a:prstGeom prst="rect">
            <a:avLst/>
          </a:prstGeom>
          <a:solidFill>
            <a:schemeClr val="dk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Employees with SUDs make more ER visits than other employees.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69957-6EF4-44D7-B2E0-A407ABDDC25B}"/>
              </a:ext>
            </a:extLst>
          </p:cNvPr>
          <p:cNvSpPr txBox="1"/>
          <p:nvPr/>
        </p:nvSpPr>
        <p:spPr>
          <a:xfrm>
            <a:off x="7899008" y="3384610"/>
            <a:ext cx="3840480" cy="3046988"/>
          </a:xfrm>
          <a:prstGeom prst="rect">
            <a:avLst/>
          </a:prstGeom>
          <a:solidFill>
            <a:schemeClr val="dk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oper Black" panose="0208090404030B020404" pitchFamily="18" charset="0"/>
              </a:rPr>
              <a:t>1 in 5 people say working with someone with an SUD is more dangerous and harder. </a:t>
            </a:r>
          </a:p>
        </p:txBody>
      </p:sp>
    </p:spTree>
    <p:extLst>
      <p:ext uri="{BB962C8B-B14F-4D97-AF65-F5344CB8AC3E}">
        <p14:creationId xmlns:p14="http://schemas.microsoft.com/office/powerpoint/2010/main" val="31693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29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C2AF9-17AB-4B8E-B37F-552B5F4A8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2880" y="288387"/>
            <a:ext cx="8736037" cy="152423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ooper Black" panose="0208090404030B020404" pitchFamily="18" charset="0"/>
              </a:rPr>
              <a:t>Treatment and Recovery Program Exemplar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6D18D-597F-42F1-8D23-15F157D1F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631" y="5807497"/>
            <a:ext cx="8318696" cy="1524231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Rae Green, JD, LPC, CAADC</a:t>
            </a:r>
          </a:p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3FD5A0B-83E2-457E-8498-10EC445A4BFB}"/>
              </a:ext>
            </a:extLst>
          </p:cNvPr>
          <p:cNvSpPr txBox="1">
            <a:spLocks/>
          </p:cNvSpPr>
          <p:nvPr/>
        </p:nvSpPr>
        <p:spPr>
          <a:xfrm>
            <a:off x="2180493" y="6236563"/>
            <a:ext cx="10292862" cy="1524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Founder &amp; President, Sanford Addiction Treatment Centers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75154-C453-4EE6-9A84-6F1441DE4B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536" y="0"/>
            <a:ext cx="1546386" cy="1524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7627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E0A3-D99B-455E-B265-B2320138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1016"/>
            <a:ext cx="6541477" cy="1001371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Prediction and Misuse </a:t>
            </a:r>
          </a:p>
        </p:txBody>
      </p:sp>
    </p:spTree>
    <p:extLst>
      <p:ext uri="{BB962C8B-B14F-4D97-AF65-F5344CB8AC3E}">
        <p14:creationId xmlns:p14="http://schemas.microsoft.com/office/powerpoint/2010/main" val="778852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DA11B-C4A9-4E24-AA16-B1838565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82" y="0"/>
            <a:ext cx="894898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53FB4-C2B6-473D-8086-A2DC8F102BE3}"/>
              </a:ext>
            </a:extLst>
          </p:cNvPr>
          <p:cNvSpPr txBox="1"/>
          <p:nvPr/>
        </p:nvSpPr>
        <p:spPr>
          <a:xfrm>
            <a:off x="0" y="465789"/>
            <a:ext cx="627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oper Black" panose="0208090404030B020404" pitchFamily="18" charset="0"/>
              </a:rPr>
              <a:t>Since the dawn of time...</a:t>
            </a:r>
          </a:p>
        </p:txBody>
      </p:sp>
    </p:spTree>
    <p:extLst>
      <p:ext uri="{BB962C8B-B14F-4D97-AF65-F5344CB8AC3E}">
        <p14:creationId xmlns:p14="http://schemas.microsoft.com/office/powerpoint/2010/main" val="1675218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CFC80-CE6E-48DB-8348-9A6CB15E6EBC}"/>
              </a:ext>
            </a:extLst>
          </p:cNvPr>
          <p:cNvSpPr txBox="1"/>
          <p:nvPr/>
        </p:nvSpPr>
        <p:spPr>
          <a:xfrm>
            <a:off x="5964702" y="1350499"/>
            <a:ext cx="6020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The world is a stressful place…</a:t>
            </a:r>
          </a:p>
        </p:txBody>
      </p:sp>
    </p:spTree>
    <p:extLst>
      <p:ext uri="{BB962C8B-B14F-4D97-AF65-F5344CB8AC3E}">
        <p14:creationId xmlns:p14="http://schemas.microsoft.com/office/powerpoint/2010/main" val="1160339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75BA-446E-4142-8B1B-0D074E280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The Mental Health Parity and Addiction Equity Act of 2008 </a:t>
            </a:r>
          </a:p>
        </p:txBody>
      </p:sp>
    </p:spTree>
    <p:extLst>
      <p:ext uri="{BB962C8B-B14F-4D97-AF65-F5344CB8AC3E}">
        <p14:creationId xmlns:p14="http://schemas.microsoft.com/office/powerpoint/2010/main" val="1500264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052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20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1DB6-350F-4AF9-8296-EE74B76B3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10381"/>
            <a:ext cx="4845148" cy="1325563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Public Funding</a:t>
            </a:r>
          </a:p>
        </p:txBody>
      </p:sp>
    </p:spTree>
    <p:extLst>
      <p:ext uri="{BB962C8B-B14F-4D97-AF65-F5344CB8AC3E}">
        <p14:creationId xmlns:p14="http://schemas.microsoft.com/office/powerpoint/2010/main" val="4138499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572F-0F44-44A0-B379-88A17C31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458" y="1463040"/>
            <a:ext cx="3277772" cy="234930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ooper Black" panose="0208090404030B020404" pitchFamily="18" charset="0"/>
              </a:rPr>
              <a:t>Outcome Data</a:t>
            </a:r>
          </a:p>
        </p:txBody>
      </p:sp>
    </p:spTree>
    <p:extLst>
      <p:ext uri="{BB962C8B-B14F-4D97-AF65-F5344CB8AC3E}">
        <p14:creationId xmlns:p14="http://schemas.microsoft.com/office/powerpoint/2010/main" val="684069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D17FD-6821-4580-993D-CEF1076250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28" y="0"/>
            <a:ext cx="9298745" cy="6858000"/>
          </a:xfrm>
          <a:prstGeom prst="rect">
            <a:avLst/>
          </a:prstGeom>
        </p:spPr>
      </p:pic>
      <p:pic>
        <p:nvPicPr>
          <p:cNvPr id="1026" name="Picture 2" descr="Image result for white mouse clicker">
            <a:extLst>
              <a:ext uri="{FF2B5EF4-FFF2-40B4-BE49-F238E27FC236}">
                <a16:creationId xmlns:a16="http://schemas.microsoft.com/office/drawing/2014/main" id="{1C9F52BF-A770-4AA1-A1D4-0F0026F5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3761">
            <a:off x="9141655" y="2108981"/>
            <a:ext cx="2640037" cy="26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19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09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A3081-BC17-4C65-B3EA-9371F3102E86}"/>
              </a:ext>
            </a:extLst>
          </p:cNvPr>
          <p:cNvSpPr/>
          <p:nvPr/>
        </p:nvSpPr>
        <p:spPr>
          <a:xfrm>
            <a:off x="647114" y="1266092"/>
            <a:ext cx="10921218" cy="386015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Evidence - Based Interventions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practices or programs that have peer-reviewed, documented empirical evidence of effectiveness.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Evidence - Based Practice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process in which the practitioner combines well-researched interventions with clinical experience, ethics and culture to inform delivery of treatment and services. </a:t>
            </a:r>
          </a:p>
        </p:txBody>
      </p:sp>
    </p:spTree>
    <p:extLst>
      <p:ext uri="{BB962C8B-B14F-4D97-AF65-F5344CB8AC3E}">
        <p14:creationId xmlns:p14="http://schemas.microsoft.com/office/powerpoint/2010/main" val="242008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9C13BF-C60B-4218-8392-C67124ECA69C}"/>
              </a:ext>
            </a:extLst>
          </p:cNvPr>
          <p:cNvSpPr txBox="1"/>
          <p:nvPr/>
        </p:nvSpPr>
        <p:spPr>
          <a:xfrm>
            <a:off x="5039355" y="0"/>
            <a:ext cx="4105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>
                    <a:lumMod val="95000"/>
                  </a:schemeClr>
                </a:solidFill>
                <a:latin typeface="Segoe Script" panose="030B0504020000000003" pitchFamily="66" charset="0"/>
              </a:rPr>
              <a:t>CBT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752E5-8468-4544-81DC-E6DE1CEB0FB5}"/>
              </a:ext>
            </a:extLst>
          </p:cNvPr>
          <p:cNvSpPr txBox="1"/>
          <p:nvPr/>
        </p:nvSpPr>
        <p:spPr>
          <a:xfrm rot="20391431">
            <a:off x="4033448" y="5112449"/>
            <a:ext cx="24304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>
                    <a:lumMod val="95000"/>
                  </a:schemeClr>
                </a:solidFill>
                <a:latin typeface="Gigi" panose="04040504061007020D02" pitchFamily="82" charset="0"/>
              </a:rPr>
              <a:t>RP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90984-66F9-4848-A32B-8AA175D75234}"/>
              </a:ext>
            </a:extLst>
          </p:cNvPr>
          <p:cNvSpPr txBox="1"/>
          <p:nvPr/>
        </p:nvSpPr>
        <p:spPr>
          <a:xfrm>
            <a:off x="354564" y="5112449"/>
            <a:ext cx="22531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>
                    <a:lumMod val="95000"/>
                  </a:schemeClr>
                </a:solidFill>
                <a:latin typeface="Algerian" panose="04020705040A02060702" pitchFamily="82" charset="0"/>
              </a:rPr>
              <a:t>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03413-3729-4669-9250-5846AF4B440C}"/>
              </a:ext>
            </a:extLst>
          </p:cNvPr>
          <p:cNvSpPr txBox="1"/>
          <p:nvPr/>
        </p:nvSpPr>
        <p:spPr>
          <a:xfrm rot="1173224">
            <a:off x="9922954" y="3167136"/>
            <a:ext cx="2515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0923A-67FB-4A49-B5C4-FA8385E4D4E3}"/>
              </a:ext>
            </a:extLst>
          </p:cNvPr>
          <p:cNvSpPr txBox="1"/>
          <p:nvPr/>
        </p:nvSpPr>
        <p:spPr>
          <a:xfrm rot="904105">
            <a:off x="2847722" y="1299266"/>
            <a:ext cx="23546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>
                    <a:lumMod val="95000"/>
                  </a:schemeClr>
                </a:solidFill>
                <a:latin typeface="Ink Free" panose="03080402000500000000" pitchFamily="66" charset="0"/>
              </a:rPr>
              <a:t>BI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12050-4769-4BB6-84B7-F7B0858BD17E}"/>
              </a:ext>
            </a:extLst>
          </p:cNvPr>
          <p:cNvSpPr txBox="1"/>
          <p:nvPr/>
        </p:nvSpPr>
        <p:spPr>
          <a:xfrm rot="19990048">
            <a:off x="206877" y="217218"/>
            <a:ext cx="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Broadway" panose="04040905080B02020502" pitchFamily="82" charset="0"/>
              </a:rPr>
              <a:t>DBT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8A660F-7436-4AB2-BCAB-E14EF0B413C2}"/>
              </a:ext>
            </a:extLst>
          </p:cNvPr>
          <p:cNvSpPr txBox="1"/>
          <p:nvPr/>
        </p:nvSpPr>
        <p:spPr>
          <a:xfrm>
            <a:off x="-62860" y="3475162"/>
            <a:ext cx="7154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Mindfulness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F0F26-6A94-4EFD-AC1D-F228FB08F09B}"/>
              </a:ext>
            </a:extLst>
          </p:cNvPr>
          <p:cNvSpPr txBox="1"/>
          <p:nvPr/>
        </p:nvSpPr>
        <p:spPr>
          <a:xfrm rot="18763364">
            <a:off x="7189041" y="326040"/>
            <a:ext cx="48306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Harlow Solid Italic" panose="04030604020F02020D02" pitchFamily="82" charset="0"/>
              </a:rPr>
              <a:t>Matrix </a:t>
            </a:r>
          </a:p>
          <a:p>
            <a:r>
              <a:rPr lang="en-US" sz="8800" dirty="0">
                <a:solidFill>
                  <a:schemeClr val="bg1"/>
                </a:solidFill>
                <a:latin typeface="Harlow Solid Italic" panose="04030604020F02020D02" pitchFamily="82" charset="0"/>
              </a:rPr>
              <a:t>Model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67A0F3-1234-44A1-AEB7-56BA41ADE01E}"/>
              </a:ext>
            </a:extLst>
          </p:cNvPr>
          <p:cNvSpPr txBox="1"/>
          <p:nvPr/>
        </p:nvSpPr>
        <p:spPr>
          <a:xfrm>
            <a:off x="7680300" y="4962545"/>
            <a:ext cx="4105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7929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AA meeting, circa 1950.">
            <a:extLst>
              <a:ext uri="{FF2B5EF4-FFF2-40B4-BE49-F238E27FC236}">
                <a16:creationId xmlns:a16="http://schemas.microsoft.com/office/drawing/2014/main" id="{E6D7E4A3-1C06-4BA8-8FF1-44482679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8609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is was an early proposed Dust Jacket design for the First Edition Big Book.">
            <a:extLst>
              <a:ext uri="{FF2B5EF4-FFF2-40B4-BE49-F238E27FC236}">
                <a16:creationId xmlns:a16="http://schemas.microsoft.com/office/drawing/2014/main" id="{9150BCC5-73EA-4249-A768-A16BF6BA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4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04F8DF-EB4C-4E4D-9129-FE4BAB43357A}"/>
              </a:ext>
            </a:extLst>
          </p:cNvPr>
          <p:cNvSpPr txBox="1"/>
          <p:nvPr/>
        </p:nvSpPr>
        <p:spPr>
          <a:xfrm>
            <a:off x="426720" y="764156"/>
            <a:ext cx="113385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</a:t>
            </a:r>
            <a:r>
              <a:rPr lang="en-US" sz="2800" dirty="0"/>
              <a:t>MAT is a highly effective treatment option for individuals with alcohol and opioid disorders. Studies have repeatedly demonstrated the efficacy of MAT at reducing illicit drug use and overdose deaths…”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47FA8-5B15-4B1A-A334-7A92090FF21D}"/>
              </a:ext>
            </a:extLst>
          </p:cNvPr>
          <p:cNvSpPr txBox="1"/>
          <p:nvPr/>
        </p:nvSpPr>
        <p:spPr>
          <a:xfrm>
            <a:off x="664699" y="126609"/>
            <a:ext cx="1086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Cooper Black" panose="0208090404030B020404" pitchFamily="18" charset="0"/>
              </a:rPr>
              <a:t> The Surgeon General’s Report on Alcohol, Drugs, and Health (2016)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45ED5-F475-4F89-8099-A652EE9148A6}"/>
              </a:ext>
            </a:extLst>
          </p:cNvPr>
          <p:cNvSpPr txBox="1"/>
          <p:nvPr/>
        </p:nvSpPr>
        <p:spPr>
          <a:xfrm>
            <a:off x="7441810" y="5725833"/>
            <a:ext cx="184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ucida Calligraphy" panose="03010101010101010101" pitchFamily="66" charset="0"/>
              </a:rPr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290106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7BD7-7BB0-41D1-93FA-D631B47AC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034" y="537771"/>
            <a:ext cx="5326966" cy="57824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oper Black" panose="0208090404030B020404" pitchFamily="18" charset="0"/>
              </a:rPr>
              <a:t>Therapeutic Alliance </a:t>
            </a:r>
            <a:br>
              <a:rPr lang="en-US" dirty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>and </a:t>
            </a:r>
            <a:br>
              <a:rPr lang="en-US" dirty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>Medical Model </a:t>
            </a:r>
          </a:p>
        </p:txBody>
      </p:sp>
    </p:spTree>
    <p:extLst>
      <p:ext uri="{BB962C8B-B14F-4D97-AF65-F5344CB8AC3E}">
        <p14:creationId xmlns:p14="http://schemas.microsoft.com/office/powerpoint/2010/main" val="382161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27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33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388</Words>
  <Application>Microsoft Office PowerPoint</Application>
  <PresentationFormat>Widescreen</PresentationFormat>
  <Paragraphs>39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Algerian</vt:lpstr>
      <vt:lpstr>Arial</vt:lpstr>
      <vt:lpstr>Broadway</vt:lpstr>
      <vt:lpstr>Calibri</vt:lpstr>
      <vt:lpstr>Calibri Light</vt:lpstr>
      <vt:lpstr>Comic Sans MS</vt:lpstr>
      <vt:lpstr>Cooper Black</vt:lpstr>
      <vt:lpstr>Gigi</vt:lpstr>
      <vt:lpstr>Harlow Solid Italic</vt:lpstr>
      <vt:lpstr>Ink Free</vt:lpstr>
      <vt:lpstr>Lucida Calligraphy</vt:lpstr>
      <vt:lpstr>MV Boli</vt:lpstr>
      <vt:lpstr>Segoe Script</vt:lpstr>
      <vt:lpstr>Tempus Sans ITC</vt:lpstr>
      <vt:lpstr>Office Theme</vt:lpstr>
      <vt:lpstr>PowerPoint Presentation</vt:lpstr>
      <vt:lpstr>Treatment and Recovery Program Exemplar </vt:lpstr>
      <vt:lpstr>PowerPoint Presentation</vt:lpstr>
      <vt:lpstr>PowerPoint Presentation</vt:lpstr>
      <vt:lpstr>PowerPoint Presentation</vt:lpstr>
      <vt:lpstr>PowerPoint Presentation</vt:lpstr>
      <vt:lpstr>Therapeutic Alliance  and  Medical Model </vt:lpstr>
      <vt:lpstr>PowerPoint Presentation</vt:lpstr>
      <vt:lpstr>PowerPoint Presentation</vt:lpstr>
      <vt:lpstr>PowerPoint Presentation</vt:lpstr>
      <vt:lpstr>PowerPoint Presentation</vt:lpstr>
      <vt:lpstr>Chronic Disease Management </vt:lpstr>
      <vt:lpstr>Length of Stay – What is realistic? </vt:lpstr>
      <vt:lpstr>Continuum of Care </vt:lpstr>
      <vt:lpstr>Tackling the Cost of Treatment </vt:lpstr>
      <vt:lpstr>PowerPoint Presentation</vt:lpstr>
      <vt:lpstr>What is unique about Michigan?</vt:lpstr>
      <vt:lpstr>PowerPoint Presentation</vt:lpstr>
      <vt:lpstr>PowerPoint Presentation</vt:lpstr>
      <vt:lpstr>Prediction and Misuse </vt:lpstr>
      <vt:lpstr>PowerPoint Presentation</vt:lpstr>
      <vt:lpstr>PowerPoint Presentation</vt:lpstr>
      <vt:lpstr>The Mental Health Parity and Addiction Equity Act of 2008 </vt:lpstr>
      <vt:lpstr>PowerPoint Presentation</vt:lpstr>
      <vt:lpstr>PowerPoint Presentation</vt:lpstr>
      <vt:lpstr>Public Funding</vt:lpstr>
      <vt:lpstr>Outcome Data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and Recovery Program Exemplar</dc:title>
  <dc:creator>Jacq Campbell</dc:creator>
  <cp:lastModifiedBy>Aguilar, Rosalva</cp:lastModifiedBy>
  <cp:revision>74</cp:revision>
  <dcterms:created xsi:type="dcterms:W3CDTF">2020-01-02T19:01:01Z</dcterms:created>
  <dcterms:modified xsi:type="dcterms:W3CDTF">2020-01-30T17:32:42Z</dcterms:modified>
</cp:coreProperties>
</file>