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57" r:id="rId6"/>
    <p:sldId id="258" r:id="rId7"/>
    <p:sldId id="260" r:id="rId8"/>
    <p:sldId id="269" r:id="rId9"/>
    <p:sldId id="261" r:id="rId10"/>
    <p:sldId id="268" r:id="rId11"/>
    <p:sldId id="266" r:id="rId12"/>
    <p:sldId id="288" r:id="rId13"/>
    <p:sldId id="289" r:id="rId14"/>
    <p:sldId id="270" r:id="rId15"/>
    <p:sldId id="263" r:id="rId16"/>
    <p:sldId id="262" r:id="rId17"/>
    <p:sldId id="267" r:id="rId18"/>
    <p:sldId id="271" r:id="rId19"/>
    <p:sldId id="264" r:id="rId20"/>
    <p:sldId id="284" r:id="rId21"/>
    <p:sldId id="285" r:id="rId22"/>
    <p:sldId id="287" r:id="rId23"/>
    <p:sldId id="265" r:id="rId24"/>
    <p:sldId id="290"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Default Section" id="{8F3688C0-BDAE-4D91-82C1-037A95763E1F}">
          <p14:sldIdLst>
            <p14:sldId id="256"/>
            <p14:sldId id="257"/>
            <p14:sldId id="258"/>
            <p14:sldId id="260"/>
            <p14:sldId id="269"/>
            <p14:sldId id="261"/>
            <p14:sldId id="268"/>
            <p14:sldId id="266"/>
            <p14:sldId id="288"/>
            <p14:sldId id="289"/>
            <p14:sldId id="270"/>
            <p14:sldId id="263"/>
            <p14:sldId id="262"/>
            <p14:sldId id="267"/>
            <p14:sldId id="271"/>
            <p14:sldId id="264"/>
          </p14:sldIdLst>
        </p14:section>
        <p14:section name="Untitled Section" id="{999F14DA-4A05-4BFA-8CA8-AF0D7FB20D5D}">
          <p14:sldIdLst>
            <p14:sldId id="284"/>
            <p14:sldId id="285"/>
            <p14:sldId id="287"/>
            <p14:sldId id="265"/>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83E80-683E-4DD7-BD67-753E0DA082EE}" v="5" dt="2020-01-13T15:02:18.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60111" autoAdjust="0"/>
  </p:normalViewPr>
  <p:slideViewPr>
    <p:cSldViewPr snapToGrid="0">
      <p:cViewPr varScale="1">
        <p:scale>
          <a:sx n="43" d="100"/>
          <a:sy n="43" d="100"/>
        </p:scale>
        <p:origin x="2148" y="48"/>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6B4AD-B4EB-41F7-BEA6-093F38A6D4ED}" type="datetimeFigureOut">
              <a:rPr lang="en-US" smtClean="0"/>
              <a:t>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85576-ACBE-4AC9-8048-B346BBD1D9C4}" type="slidenum">
              <a:rPr lang="en-US" smtClean="0"/>
              <a:t>‹#›</a:t>
            </a:fld>
            <a:endParaRPr lang="en-US"/>
          </a:p>
        </p:txBody>
      </p:sp>
    </p:spTree>
    <p:extLst>
      <p:ext uri="{BB962C8B-B14F-4D97-AF65-F5344CB8AC3E}">
        <p14:creationId xmlns:p14="http://schemas.microsoft.com/office/powerpoint/2010/main" val="156898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that physicians are faced with is the overwhelming amount of opioid misuse in America. Yet so many adults suffer with chronic daily pain that depend on opioids to function.  It leaves a gap in knowledge for primary care providers. </a:t>
            </a:r>
          </a:p>
        </p:txBody>
      </p:sp>
      <p:sp>
        <p:nvSpPr>
          <p:cNvPr id="4" name="Slide Number Placeholder 3"/>
          <p:cNvSpPr>
            <a:spLocks noGrp="1"/>
          </p:cNvSpPr>
          <p:nvPr>
            <p:ph type="sldNum" sz="quarter" idx="5"/>
          </p:nvPr>
        </p:nvSpPr>
        <p:spPr/>
        <p:txBody>
          <a:bodyPr/>
          <a:lstStyle/>
          <a:p>
            <a:fld id="{0E385576-ACBE-4AC9-8048-B346BBD1D9C4}" type="slidenum">
              <a:rPr lang="en-US" smtClean="0"/>
              <a:t>2</a:t>
            </a:fld>
            <a:endParaRPr lang="en-US"/>
          </a:p>
        </p:txBody>
      </p:sp>
    </p:spTree>
    <p:extLst>
      <p:ext uri="{BB962C8B-B14F-4D97-AF65-F5344CB8AC3E}">
        <p14:creationId xmlns:p14="http://schemas.microsoft.com/office/powerpoint/2010/main" val="3752759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conservative treatment is ideal, </a:t>
            </a:r>
            <a:r>
              <a:rPr lang="en-US" b="1" dirty="0"/>
              <a:t>giving patients stretch’s to target their pain or to lengthen their hamstrings in fact further destabilizes the spine</a:t>
            </a:r>
            <a:r>
              <a:rPr lang="en-US" dirty="0"/>
              <a:t>. </a:t>
            </a:r>
            <a:r>
              <a:rPr lang="en-US" b="1" dirty="0"/>
              <a:t>Its important to treat the etiology of the pain which is the joint dysfunction,</a:t>
            </a:r>
            <a:r>
              <a:rPr lang="en-US" dirty="0"/>
              <a:t> this optimized the active passive and neural subsystems for joint stability which works to decrease the patient's pain and stiffness.  </a:t>
            </a:r>
            <a:r>
              <a:rPr lang="en-US" b="1" dirty="0"/>
              <a:t>Then adding in stretching and strengthening is optimal</a:t>
            </a:r>
            <a:r>
              <a:rPr lang="en-US" dirty="0"/>
              <a:t>.</a:t>
            </a:r>
          </a:p>
        </p:txBody>
      </p:sp>
      <p:sp>
        <p:nvSpPr>
          <p:cNvPr id="4" name="Slide Number Placeholder 3"/>
          <p:cNvSpPr>
            <a:spLocks noGrp="1"/>
          </p:cNvSpPr>
          <p:nvPr>
            <p:ph type="sldNum" sz="quarter" idx="5"/>
          </p:nvPr>
        </p:nvSpPr>
        <p:spPr/>
        <p:txBody>
          <a:bodyPr/>
          <a:lstStyle/>
          <a:p>
            <a:fld id="{0E385576-ACBE-4AC9-8048-B346BBD1D9C4}" type="slidenum">
              <a:rPr lang="en-US" smtClean="0"/>
              <a:t>11</a:t>
            </a:fld>
            <a:endParaRPr lang="en-US"/>
          </a:p>
        </p:txBody>
      </p:sp>
    </p:spTree>
    <p:extLst>
      <p:ext uri="{BB962C8B-B14F-4D97-AF65-F5344CB8AC3E}">
        <p14:creationId xmlns:p14="http://schemas.microsoft.com/office/powerpoint/2010/main" val="295525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neck pain very often is a postural muscle overuse condition. Neck muscles are meant to turn head not hold it up in slouched position.</a:t>
            </a:r>
          </a:p>
        </p:txBody>
      </p:sp>
      <p:sp>
        <p:nvSpPr>
          <p:cNvPr id="4" name="Slide Number Placeholder 3"/>
          <p:cNvSpPr>
            <a:spLocks noGrp="1"/>
          </p:cNvSpPr>
          <p:nvPr>
            <p:ph type="sldNum" sz="quarter" idx="5"/>
          </p:nvPr>
        </p:nvSpPr>
        <p:spPr/>
        <p:txBody>
          <a:bodyPr/>
          <a:lstStyle/>
          <a:p>
            <a:fld id="{0E385576-ACBE-4AC9-8048-B346BBD1D9C4}" type="slidenum">
              <a:rPr lang="en-US" smtClean="0"/>
              <a:t>12</a:t>
            </a:fld>
            <a:endParaRPr lang="en-US"/>
          </a:p>
        </p:txBody>
      </p:sp>
    </p:spTree>
    <p:extLst>
      <p:ext uri="{BB962C8B-B14F-4D97-AF65-F5344CB8AC3E}">
        <p14:creationId xmlns:p14="http://schemas.microsoft.com/office/powerpoint/2010/main" val="49488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CDC in 2015, 20% of women and 9.7% men 18 and older had a severe headache or migraine in the past 3 months – significant disability and financial burden on society</a:t>
            </a:r>
          </a:p>
        </p:txBody>
      </p:sp>
      <p:sp>
        <p:nvSpPr>
          <p:cNvPr id="4" name="Slide Number Placeholder 3"/>
          <p:cNvSpPr>
            <a:spLocks noGrp="1"/>
          </p:cNvSpPr>
          <p:nvPr>
            <p:ph type="sldNum" sz="quarter" idx="5"/>
          </p:nvPr>
        </p:nvSpPr>
        <p:spPr/>
        <p:txBody>
          <a:bodyPr/>
          <a:lstStyle/>
          <a:p>
            <a:fld id="{0E385576-ACBE-4AC9-8048-B346BBD1D9C4}" type="slidenum">
              <a:rPr lang="en-US" smtClean="0"/>
              <a:t>13</a:t>
            </a:fld>
            <a:endParaRPr lang="en-US"/>
          </a:p>
        </p:txBody>
      </p:sp>
    </p:spTree>
    <p:extLst>
      <p:ext uri="{BB962C8B-B14F-4D97-AF65-F5344CB8AC3E}">
        <p14:creationId xmlns:p14="http://schemas.microsoft.com/office/powerpoint/2010/main" val="4111932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Headaches, particularly Tension-type (the most common HA disorder) often have a muscular and therefore joint etiology (a significant component at least)</a:t>
            </a:r>
          </a:p>
        </p:txBody>
      </p:sp>
      <p:sp>
        <p:nvSpPr>
          <p:cNvPr id="4" name="Slide Number Placeholder 3"/>
          <p:cNvSpPr>
            <a:spLocks noGrp="1"/>
          </p:cNvSpPr>
          <p:nvPr>
            <p:ph type="sldNum" sz="quarter" idx="5"/>
          </p:nvPr>
        </p:nvSpPr>
        <p:spPr/>
        <p:txBody>
          <a:bodyPr/>
          <a:lstStyle/>
          <a:p>
            <a:fld id="{0E385576-ACBE-4AC9-8048-B346BBD1D9C4}" type="slidenum">
              <a:rPr lang="en-US" smtClean="0"/>
              <a:t>14</a:t>
            </a:fld>
            <a:endParaRPr lang="en-US"/>
          </a:p>
        </p:txBody>
      </p:sp>
    </p:spTree>
    <p:extLst>
      <p:ext uri="{BB962C8B-B14F-4D97-AF65-F5344CB8AC3E}">
        <p14:creationId xmlns:p14="http://schemas.microsoft.com/office/powerpoint/2010/main" val="2861896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Reflex interaction between nociceptive trigeminal afferents and both upper and lower cervical spinal cord motoneurons. Considered a withdrawal reflex, the TCR is often triggered after trauma, such as whiplash. </a:t>
            </a:r>
          </a:p>
        </p:txBody>
      </p:sp>
      <p:sp>
        <p:nvSpPr>
          <p:cNvPr id="4" name="Slide Number Placeholder 3"/>
          <p:cNvSpPr>
            <a:spLocks noGrp="1"/>
          </p:cNvSpPr>
          <p:nvPr>
            <p:ph type="sldNum" sz="quarter" idx="5"/>
          </p:nvPr>
        </p:nvSpPr>
        <p:spPr/>
        <p:txBody>
          <a:bodyPr/>
          <a:lstStyle/>
          <a:p>
            <a:fld id="{0E385576-ACBE-4AC9-8048-B346BBD1D9C4}" type="slidenum">
              <a:rPr lang="en-US" smtClean="0"/>
              <a:t>15</a:t>
            </a:fld>
            <a:endParaRPr lang="en-US"/>
          </a:p>
        </p:txBody>
      </p:sp>
    </p:spTree>
    <p:extLst>
      <p:ext uri="{BB962C8B-B14F-4D97-AF65-F5344CB8AC3E}">
        <p14:creationId xmlns:p14="http://schemas.microsoft.com/office/powerpoint/2010/main" val="3219821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provided a small introduction into the etiology of common chronic musculoskeletal pain syndromes it should be easier to understand why a multidisciplined treatment approach is optimal. In addition to physical therapy it is critical to address the postural behaviors in chronic pain. Spinal manipulation is also critical in addressing joint dysfunction related arthro-kinetic reflex issues. Doing so may eliminate the need to perform spinal or intramuscular injections or maintain the patients on analgesics and muscle </a:t>
            </a:r>
            <a:r>
              <a:rPr lang="en-US" dirty="0" err="1"/>
              <a:t>relaxors</a:t>
            </a:r>
            <a:r>
              <a:rPr lang="en-US" dirty="0"/>
              <a:t>. </a:t>
            </a:r>
          </a:p>
        </p:txBody>
      </p:sp>
      <p:sp>
        <p:nvSpPr>
          <p:cNvPr id="4" name="Slide Number Placeholder 3"/>
          <p:cNvSpPr>
            <a:spLocks noGrp="1"/>
          </p:cNvSpPr>
          <p:nvPr>
            <p:ph type="sldNum" sz="quarter" idx="5"/>
          </p:nvPr>
        </p:nvSpPr>
        <p:spPr/>
        <p:txBody>
          <a:bodyPr/>
          <a:lstStyle/>
          <a:p>
            <a:fld id="{0E385576-ACBE-4AC9-8048-B346BBD1D9C4}" type="slidenum">
              <a:rPr lang="en-US" smtClean="0"/>
              <a:t>16</a:t>
            </a:fld>
            <a:endParaRPr lang="en-US"/>
          </a:p>
        </p:txBody>
      </p:sp>
    </p:spTree>
    <p:extLst>
      <p:ext uri="{BB962C8B-B14F-4D97-AF65-F5344CB8AC3E}">
        <p14:creationId xmlns:p14="http://schemas.microsoft.com/office/powerpoint/2010/main" val="746169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5AC3D6F-84E6-4DC7-955B-D77F0CEBF72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DF162545-4A2D-4696-982C-9389066A840B}" type="slidenum">
              <a:rPr lang="en-US" altLang="en-US"/>
              <a:pPr>
                <a:spcBef>
                  <a:spcPct val="0"/>
                </a:spcBef>
              </a:pPr>
              <a:t>17</a:t>
            </a:fld>
            <a:endParaRPr lang="en-US" altLang="en-US"/>
          </a:p>
        </p:txBody>
      </p:sp>
      <p:sp>
        <p:nvSpPr>
          <p:cNvPr id="63491" name="Rectangle 2">
            <a:extLst>
              <a:ext uri="{FF2B5EF4-FFF2-40B4-BE49-F238E27FC236}">
                <a16:creationId xmlns:a16="http://schemas.microsoft.com/office/drawing/2014/main" id="{3355C612-A535-4F09-A1D9-EEFDE4365141}"/>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117CFC3-9E31-42AC-870E-8C7A3D5AB85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atin typeface="Times" charset="0"/>
                <a:ea typeface="ＭＳ Ｐゴシック" charset="0"/>
                <a:cs typeface="+mn-cs"/>
              </a:rPr>
              <a:t>Consensus statement.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osteopathic neuromusculoskeletal medicine residency program is a primary residency disciplined in the neuromusculoskeletal system, its comprehensive relationship to other organ systems, and its dynamic function of locomotion. </a:t>
            </a:r>
          </a:p>
          <a:p>
            <a:r>
              <a:rPr lang="en-US" dirty="0"/>
              <a:t>The principle focus of the discipline is osteopathic and patient-centered; specifically, it embodies structural and functional interrelation, body unity, self-healing, and self-maintenance. </a:t>
            </a:r>
          </a:p>
          <a:p>
            <a:r>
              <a:rPr lang="en-US" dirty="0"/>
              <a:t>Specialists in this discipline must interpret and demonstrate specialized knowledge of the basic and clinical sciences, clinical evaluation, and management of disorders of the neuromusculoskeletal system and its related visceral and somatic structures. </a:t>
            </a:r>
          </a:p>
          <a:p>
            <a:r>
              <a:rPr lang="en-US" dirty="0"/>
              <a:t>Specialists in this discipline demonstrate knowledge of the indications, risks, and benefits of manipulative medicine in treatment of patients with neuromusculoskeletal disorders.</a:t>
            </a:r>
          </a:p>
          <a:p>
            <a:endParaRPr lang="en-US" dirty="0"/>
          </a:p>
        </p:txBody>
      </p:sp>
      <p:sp>
        <p:nvSpPr>
          <p:cNvPr id="4" name="Slide Number Placeholder 3"/>
          <p:cNvSpPr>
            <a:spLocks noGrp="1"/>
          </p:cNvSpPr>
          <p:nvPr>
            <p:ph type="sldNum" sz="quarter" idx="5"/>
          </p:nvPr>
        </p:nvSpPr>
        <p:spPr/>
        <p:txBody>
          <a:bodyPr/>
          <a:lstStyle/>
          <a:p>
            <a:fld id="{0E385576-ACBE-4AC9-8048-B346BBD1D9C4}" type="slidenum">
              <a:rPr lang="en-US" smtClean="0"/>
              <a:t>18</a:t>
            </a:fld>
            <a:endParaRPr lang="en-US"/>
          </a:p>
        </p:txBody>
      </p:sp>
    </p:spTree>
    <p:extLst>
      <p:ext uri="{BB962C8B-B14F-4D97-AF65-F5344CB8AC3E}">
        <p14:creationId xmlns:p14="http://schemas.microsoft.com/office/powerpoint/2010/main" val="186776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 today Is to discuss ways for primary care physicians to address chronic and recurrent acute exacerbations musculoskeletal pain </a:t>
            </a:r>
          </a:p>
          <a:p>
            <a:endParaRPr lang="en-US" dirty="0"/>
          </a:p>
          <a:p>
            <a:endParaRPr lang="en-US" dirty="0"/>
          </a:p>
        </p:txBody>
      </p:sp>
      <p:sp>
        <p:nvSpPr>
          <p:cNvPr id="4" name="Slide Number Placeholder 3"/>
          <p:cNvSpPr>
            <a:spLocks noGrp="1"/>
          </p:cNvSpPr>
          <p:nvPr>
            <p:ph type="sldNum" sz="quarter" idx="5"/>
          </p:nvPr>
        </p:nvSpPr>
        <p:spPr/>
        <p:txBody>
          <a:bodyPr/>
          <a:lstStyle/>
          <a:p>
            <a:fld id="{0E385576-ACBE-4AC9-8048-B346BBD1D9C4}" type="slidenum">
              <a:rPr lang="en-US" smtClean="0"/>
              <a:t>3</a:t>
            </a:fld>
            <a:endParaRPr lang="en-US"/>
          </a:p>
        </p:txBody>
      </p:sp>
    </p:spTree>
    <p:extLst>
      <p:ext uri="{BB962C8B-B14F-4D97-AF65-F5344CB8AC3E}">
        <p14:creationId xmlns:p14="http://schemas.microsoft.com/office/powerpoint/2010/main" val="137688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85576-ACBE-4AC9-8048-B346BBD1D9C4}" type="slidenum">
              <a:rPr lang="en-US" smtClean="0"/>
              <a:t>4</a:t>
            </a:fld>
            <a:endParaRPr lang="en-US"/>
          </a:p>
        </p:txBody>
      </p:sp>
    </p:spTree>
    <p:extLst>
      <p:ext uri="{BB962C8B-B14F-4D97-AF65-F5344CB8AC3E}">
        <p14:creationId xmlns:p14="http://schemas.microsoft.com/office/powerpoint/2010/main" val="163610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WHO Low back pain is a </a:t>
            </a:r>
            <a:r>
              <a:rPr lang="en-US" b="1" dirty="0"/>
              <a:t>very common health problem worldwide and a major cause of disability </a:t>
            </a:r>
            <a:r>
              <a:rPr lang="en-US" dirty="0"/>
              <a:t>- affecting performance at work and general well-being. Low back pain can be </a:t>
            </a:r>
            <a:r>
              <a:rPr lang="en-US" b="1" dirty="0"/>
              <a:t>acute, sub-acute, or chronic and often recurrent</a:t>
            </a:r>
            <a:r>
              <a:rPr lang="en-US" dirty="0"/>
              <a:t>. Although several </a:t>
            </a:r>
            <a:r>
              <a:rPr lang="en-US" b="1" dirty="0"/>
              <a:t>risk factors </a:t>
            </a:r>
            <a:r>
              <a:rPr lang="en-US" dirty="0"/>
              <a:t>have been identified (including </a:t>
            </a:r>
            <a:r>
              <a:rPr lang="en-US" b="1" dirty="0"/>
              <a:t>occupational posture, depressive moods, obesity, body height and age</a:t>
            </a:r>
            <a:r>
              <a:rPr lang="en-US" dirty="0"/>
              <a:t>), </a:t>
            </a:r>
            <a:r>
              <a:rPr lang="en-US" b="1" dirty="0"/>
              <a:t>the causes of the onset of low back pain remain obscure </a:t>
            </a:r>
            <a:r>
              <a:rPr lang="en-US" dirty="0"/>
              <a:t>and diagnosis difficult to make. Back pain is not a disease but a constellation of symptoms. In most cases, the origins remain unknown.</a:t>
            </a:r>
          </a:p>
          <a:p>
            <a:endParaRPr lang="en-US" dirty="0"/>
          </a:p>
          <a:p>
            <a:r>
              <a:rPr lang="en-US" dirty="0"/>
              <a:t>The </a:t>
            </a:r>
            <a:r>
              <a:rPr lang="en-US" b="1" dirty="0"/>
              <a:t>2010 Global Burden of Disease Study estimated that low back pain is among the top 10 conditions that account for the highest disability</a:t>
            </a:r>
            <a:r>
              <a:rPr lang="en-US" sz="1200" b="1" kern="1200" dirty="0">
                <a:solidFill>
                  <a:schemeClr val="tx1"/>
                </a:solidFill>
                <a:effectLst/>
                <a:latin typeface="+mn-lt"/>
                <a:ea typeface="+mn-ea"/>
                <a:cs typeface="+mn-cs"/>
              </a:rPr>
              <a:t> </a:t>
            </a:r>
            <a:r>
              <a:rPr lang="en-US" b="1" dirty="0"/>
              <a:t> worldwide</a:t>
            </a:r>
            <a:r>
              <a:rPr lang="en-US" dirty="0"/>
              <a:t>. It is difficult to estimate the incidence of low back pain as the incidence of first-ever episodes of low back pain is already high by early adulthood and symptoms tend to recur over time. </a:t>
            </a:r>
            <a:r>
              <a:rPr lang="en-US" b="1" dirty="0"/>
              <a:t>The lifetime prevalence of non-specific (common) low back pain is estimated at 60% to 70% in industrialized countries </a:t>
            </a:r>
            <a:r>
              <a:rPr lang="en-US" dirty="0"/>
              <a:t>(one-year prevalence 15% to 45%, adult incidence 5% per year). The prevalence rate for children and adolescents is lower than that seen in adults but is rising.2,3 Prevalence increases and peaks between the ages of 35 and 55.4</a:t>
            </a:r>
          </a:p>
        </p:txBody>
      </p:sp>
      <p:sp>
        <p:nvSpPr>
          <p:cNvPr id="4" name="Slide Number Placeholder 3"/>
          <p:cNvSpPr>
            <a:spLocks noGrp="1"/>
          </p:cNvSpPr>
          <p:nvPr>
            <p:ph type="sldNum" sz="quarter" idx="5"/>
          </p:nvPr>
        </p:nvSpPr>
        <p:spPr/>
        <p:txBody>
          <a:bodyPr/>
          <a:lstStyle/>
          <a:p>
            <a:fld id="{0E385576-ACBE-4AC9-8048-B346BBD1D9C4}" type="slidenum">
              <a:rPr lang="en-US" smtClean="0"/>
              <a:t>5</a:t>
            </a:fld>
            <a:endParaRPr lang="en-US"/>
          </a:p>
        </p:txBody>
      </p:sp>
    </p:spTree>
    <p:extLst>
      <p:ext uri="{BB962C8B-B14F-4D97-AF65-F5344CB8AC3E}">
        <p14:creationId xmlns:p14="http://schemas.microsoft.com/office/powerpoint/2010/main" val="15065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Non-specific low back pain is by definition non-radicular and not visceral</a:t>
            </a:r>
            <a:r>
              <a:rPr lang="en-US" b="1" dirty="0"/>
              <a:t>. A great majority of low back pain has a muscular origin</a:t>
            </a:r>
            <a:r>
              <a:rPr lang="en-US" dirty="0"/>
              <a:t>, which is easily treated conservatively… at least initially</a:t>
            </a:r>
            <a:r>
              <a:rPr lang="en-US" b="1" dirty="0"/>
              <a:t>. However, pain recurrences are common </a:t>
            </a:r>
            <a:r>
              <a:rPr lang="en-US" dirty="0"/>
              <a:t>and as the years pass the </a:t>
            </a:r>
            <a:r>
              <a:rPr lang="en-US" b="1" dirty="0"/>
              <a:t>patient will eventually have DDD </a:t>
            </a:r>
            <a:r>
              <a:rPr lang="en-US" dirty="0"/>
              <a:t>and potentially surgery may be discussed. By </a:t>
            </a:r>
            <a:r>
              <a:rPr lang="en-US" b="1" dirty="0"/>
              <a:t>then the patient has chronic pain </a:t>
            </a:r>
            <a:r>
              <a:rPr lang="en-US" dirty="0"/>
              <a:t>and is a poorer candidate for surgery and more likely to become addicted after surgery. Just like a patient with hypertension or diabetes is at risk for heart disease, the patient with chronic low back pain is at risk for spinal instability, which has implications for addiction and disability. </a:t>
            </a:r>
          </a:p>
          <a:p>
            <a:endParaRPr lang="en-US" dirty="0"/>
          </a:p>
        </p:txBody>
      </p:sp>
      <p:sp>
        <p:nvSpPr>
          <p:cNvPr id="4" name="Slide Number Placeholder 3"/>
          <p:cNvSpPr>
            <a:spLocks noGrp="1"/>
          </p:cNvSpPr>
          <p:nvPr>
            <p:ph type="sldNum" sz="quarter" idx="5"/>
          </p:nvPr>
        </p:nvSpPr>
        <p:spPr/>
        <p:txBody>
          <a:bodyPr/>
          <a:lstStyle/>
          <a:p>
            <a:fld id="{0E385576-ACBE-4AC9-8048-B346BBD1D9C4}" type="slidenum">
              <a:rPr lang="en-US" smtClean="0"/>
              <a:t>6</a:t>
            </a:fld>
            <a:endParaRPr lang="en-US"/>
          </a:p>
        </p:txBody>
      </p:sp>
    </p:spTree>
    <p:extLst>
      <p:ext uri="{BB962C8B-B14F-4D97-AF65-F5344CB8AC3E}">
        <p14:creationId xmlns:p14="http://schemas.microsoft.com/office/powerpoint/2010/main" val="399985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the common muscle referral pain patterns that we often see with patients who present with low back pain. These pain patterns indicate clinical instability of the spine. </a:t>
            </a:r>
          </a:p>
        </p:txBody>
      </p:sp>
      <p:sp>
        <p:nvSpPr>
          <p:cNvPr id="4" name="Slide Number Placeholder 3"/>
          <p:cNvSpPr>
            <a:spLocks noGrp="1"/>
          </p:cNvSpPr>
          <p:nvPr>
            <p:ph type="sldNum" sz="quarter" idx="5"/>
          </p:nvPr>
        </p:nvSpPr>
        <p:spPr/>
        <p:txBody>
          <a:bodyPr/>
          <a:lstStyle/>
          <a:p>
            <a:fld id="{0E385576-ACBE-4AC9-8048-B346BBD1D9C4}" type="slidenum">
              <a:rPr lang="en-US" smtClean="0"/>
              <a:t>7</a:t>
            </a:fld>
            <a:endParaRPr lang="en-US"/>
          </a:p>
        </p:txBody>
      </p:sp>
    </p:spTree>
    <p:extLst>
      <p:ext uri="{BB962C8B-B14F-4D97-AF65-F5344CB8AC3E}">
        <p14:creationId xmlns:p14="http://schemas.microsoft.com/office/powerpoint/2010/main" val="204777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Spine stability requires joint stability.</a:t>
            </a:r>
          </a:p>
          <a:p>
            <a:r>
              <a:rPr lang="en-US" dirty="0"/>
              <a:t>Joint stability requires active (muscular), passive (joint capsule/disc) and neural subsystems (central/peripheral/reflex) of each segment are working optimally. </a:t>
            </a:r>
          </a:p>
          <a:p>
            <a:r>
              <a:rPr lang="en-US" b="1" dirty="0"/>
              <a:t>The </a:t>
            </a:r>
            <a:r>
              <a:rPr lang="en-US" b="1" dirty="0" err="1"/>
              <a:t>arthrokinetic</a:t>
            </a:r>
            <a:r>
              <a:rPr lang="en-US" b="1" dirty="0"/>
              <a:t> reflex</a:t>
            </a:r>
            <a:r>
              <a:rPr lang="en-US" dirty="0"/>
              <a:t> was coined by medical researchers at the University of Pittsburgh medical school department of physiology in 1956 to refer to the way in which joint movement can reflexively cause muscle activation or inhibition. The prefix “</a:t>
            </a:r>
            <a:r>
              <a:rPr lang="en-US" dirty="0" err="1"/>
              <a:t>arthro</a:t>
            </a:r>
            <a:r>
              <a:rPr lang="en-US" dirty="0"/>
              <a:t>” means joint “kinetic” signifies motion, and reflex in humans refers to an involuntary movement in response to a given stimulus. Thus the </a:t>
            </a:r>
            <a:r>
              <a:rPr lang="en-US" dirty="0" err="1"/>
              <a:t>arthrokinetic</a:t>
            </a:r>
            <a:r>
              <a:rPr lang="en-US" dirty="0"/>
              <a:t> reflex refers to the involuntary response that happens </a:t>
            </a:r>
            <a:r>
              <a:rPr lang="en-US" b="1" dirty="0"/>
              <a:t>when a joint is moved, namely that relevant muscles fire reflexively</a:t>
            </a:r>
            <a:r>
              <a:rPr lang="en-US" dirty="0"/>
              <a:t>. </a:t>
            </a:r>
          </a:p>
          <a:p>
            <a:r>
              <a:rPr lang="en-US" dirty="0"/>
              <a:t>Relevant muscles are stabilizers of the joint or the local musculature, global muscles are the big trunk movers and global stabilizers such as quadratus lumborum and iliopsoas. </a:t>
            </a:r>
            <a:r>
              <a:rPr lang="en-US" b="1" dirty="0"/>
              <a:t>Joint dysfunction alters the arthokinetic reflex because the mechanoreceptors in the joint are unable to stimulate the muscular response</a:t>
            </a:r>
            <a:r>
              <a:rPr lang="en-US" dirty="0"/>
              <a:t>.</a:t>
            </a:r>
          </a:p>
        </p:txBody>
      </p:sp>
      <p:sp>
        <p:nvSpPr>
          <p:cNvPr id="4" name="Slide Number Placeholder 3"/>
          <p:cNvSpPr>
            <a:spLocks noGrp="1"/>
          </p:cNvSpPr>
          <p:nvPr>
            <p:ph type="sldNum" sz="quarter" idx="5"/>
          </p:nvPr>
        </p:nvSpPr>
        <p:spPr/>
        <p:txBody>
          <a:bodyPr/>
          <a:lstStyle/>
          <a:p>
            <a:fld id="{0E385576-ACBE-4AC9-8048-B346BBD1D9C4}" type="slidenum">
              <a:rPr lang="en-US" smtClean="0"/>
              <a:t>8</a:t>
            </a:fld>
            <a:endParaRPr lang="en-US"/>
          </a:p>
        </p:txBody>
      </p:sp>
    </p:spTree>
    <p:extLst>
      <p:ext uri="{BB962C8B-B14F-4D97-AF65-F5344CB8AC3E}">
        <p14:creationId xmlns:p14="http://schemas.microsoft.com/office/powerpoint/2010/main" val="302089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low back pain, joint dysfunction leads to </a:t>
            </a:r>
            <a:r>
              <a:rPr lang="en-US" dirty="0" err="1"/>
              <a:t>arthrokinetic</a:t>
            </a:r>
            <a:r>
              <a:rPr lang="en-US" dirty="0"/>
              <a:t> reflex dysfunction, which causes the lumbar spine to depend on non-stabilizing musculature for stability. This leads to overload/overworked muscles and facilitation of the global musculature leading to DDD and pain. </a:t>
            </a:r>
          </a:p>
          <a:p>
            <a:endParaRPr lang="en-US" dirty="0"/>
          </a:p>
          <a:p>
            <a:r>
              <a:rPr lang="en-US" dirty="0"/>
              <a:t>Pic: exostosis of sacroiliac joint - </a:t>
            </a:r>
            <a:r>
              <a:rPr lang="en-US" sz="1200" b="0" i="0" kern="1200" dirty="0">
                <a:solidFill>
                  <a:schemeClr val="tx1"/>
                </a:solidFill>
                <a:effectLst/>
                <a:latin typeface="+mn-lt"/>
                <a:ea typeface="+mn-ea"/>
                <a:cs typeface="+mn-cs"/>
              </a:rPr>
              <a:t>a benign outgrowth of cartilaginous tissue on a bone often due to tissue irritation</a:t>
            </a:r>
            <a:endParaRPr lang="en-US" dirty="0"/>
          </a:p>
        </p:txBody>
      </p:sp>
      <p:sp>
        <p:nvSpPr>
          <p:cNvPr id="4" name="Slide Number Placeholder 3"/>
          <p:cNvSpPr>
            <a:spLocks noGrp="1"/>
          </p:cNvSpPr>
          <p:nvPr>
            <p:ph type="sldNum" sz="quarter" idx="5"/>
          </p:nvPr>
        </p:nvSpPr>
        <p:spPr/>
        <p:txBody>
          <a:bodyPr/>
          <a:lstStyle/>
          <a:p>
            <a:fld id="{0E385576-ACBE-4AC9-8048-B346BBD1D9C4}" type="slidenum">
              <a:rPr lang="en-US" smtClean="0"/>
              <a:t>9</a:t>
            </a:fld>
            <a:endParaRPr lang="en-US"/>
          </a:p>
        </p:txBody>
      </p:sp>
    </p:spTree>
    <p:extLst>
      <p:ext uri="{BB962C8B-B14F-4D97-AF65-F5344CB8AC3E}">
        <p14:creationId xmlns:p14="http://schemas.microsoft.com/office/powerpoint/2010/main" val="169812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DDD indicates that there has been long standing clinical instability. This can occur in the absence of pain if the patient is very strong. If they do begin to have pain, we still have to address the instability. </a:t>
            </a:r>
          </a:p>
        </p:txBody>
      </p:sp>
      <p:sp>
        <p:nvSpPr>
          <p:cNvPr id="4" name="Slide Number Placeholder 3"/>
          <p:cNvSpPr>
            <a:spLocks noGrp="1"/>
          </p:cNvSpPr>
          <p:nvPr>
            <p:ph type="sldNum" sz="quarter" idx="5"/>
          </p:nvPr>
        </p:nvSpPr>
        <p:spPr/>
        <p:txBody>
          <a:bodyPr/>
          <a:lstStyle/>
          <a:p>
            <a:fld id="{0E385576-ACBE-4AC9-8048-B346BBD1D9C4}" type="slidenum">
              <a:rPr lang="en-US" smtClean="0"/>
              <a:t>10</a:t>
            </a:fld>
            <a:endParaRPr lang="en-US"/>
          </a:p>
        </p:txBody>
      </p:sp>
    </p:spTree>
    <p:extLst>
      <p:ext uri="{BB962C8B-B14F-4D97-AF65-F5344CB8AC3E}">
        <p14:creationId xmlns:p14="http://schemas.microsoft.com/office/powerpoint/2010/main" val="66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28843"/>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dirty="0"/>
              <a:t>Presentation Title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205C6CB3-0A83-413E-AE1F-BAA50E8B6FB7}" type="datetimeFigureOut">
              <a:rPr lang="en-US" smtClean="0"/>
              <a:t>2/2/2020</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4D02A964-AC08-484B-8639-B7F653537407}" type="slidenum">
              <a:rPr lang="en-US" smtClean="0"/>
              <a:t>‹#›</a:t>
            </a:fld>
            <a:endParaRPr lang="en-US"/>
          </a:p>
        </p:txBody>
      </p:sp>
    </p:spTree>
    <p:extLst>
      <p:ext uri="{BB962C8B-B14F-4D97-AF65-F5344CB8AC3E}">
        <p14:creationId xmlns:p14="http://schemas.microsoft.com/office/powerpoint/2010/main" val="210648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1 column full width, bullets</a:t>
            </a:r>
          </a:p>
        </p:txBody>
      </p:sp>
      <p:sp>
        <p:nvSpPr>
          <p:cNvPr id="3" name="Content Placeholder 2"/>
          <p:cNvSpPr>
            <a:spLocks noGrp="1"/>
          </p:cNvSpPr>
          <p:nvPr>
            <p:ph idx="1"/>
          </p:nvPr>
        </p:nvSpPr>
        <p:spPr>
          <a:xfrm>
            <a:off x="457200" y="2059670"/>
            <a:ext cx="82296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marL="649224">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205C6CB3-0A83-413E-AE1F-BAA50E8B6FB7}" type="datetimeFigureOut">
              <a:rPr lang="en-US" smtClean="0"/>
              <a:t>2/2/2020</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4D02A964-AC08-484B-8639-B7F653537407}" type="slidenum">
              <a:rPr lang="en-US" smtClean="0"/>
              <a:t>‹#›</a:t>
            </a:fld>
            <a:endParaRPr lang="en-US"/>
          </a:p>
        </p:txBody>
      </p:sp>
    </p:spTree>
    <p:extLst>
      <p:ext uri="{BB962C8B-B14F-4D97-AF65-F5344CB8AC3E}">
        <p14:creationId xmlns:p14="http://schemas.microsoft.com/office/powerpoint/2010/main" val="118053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2 columns, bullets</a:t>
            </a:r>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205C6CB3-0A83-413E-AE1F-BAA50E8B6FB7}" type="datetimeFigureOut">
              <a:rPr lang="en-US" smtClean="0"/>
              <a:t>2/2/2020</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4D02A964-AC08-484B-8639-B7F653537407}" type="slidenum">
              <a:rPr lang="en-US" smtClean="0"/>
              <a:t>‹#›</a:t>
            </a:fld>
            <a:endParaRPr lang="en-US"/>
          </a:p>
        </p:txBody>
      </p:sp>
      <p:sp>
        <p:nvSpPr>
          <p:cNvPr id="8" name="Content Placeholder 2"/>
          <p:cNvSpPr>
            <a:spLocks noGrp="1"/>
          </p:cNvSpPr>
          <p:nvPr>
            <p:ph idx="13"/>
          </p:nvPr>
        </p:nvSpPr>
        <p:spPr>
          <a:xfrm>
            <a:off x="4736097"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7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79046"/>
            <a:ext cx="8229600" cy="821157"/>
          </a:xfrm>
          <a:prstGeom prst="rect">
            <a:avLst/>
          </a:prstGeom>
        </p:spPr>
        <p:txBody>
          <a:bodyPr>
            <a:normAutofit/>
          </a:bodyPr>
          <a:lstStyle>
            <a:lvl1pPr algn="l">
              <a:defRPr sz="3600" b="0" i="0">
                <a:solidFill>
                  <a:srgbClr val="18453B"/>
                </a:solidFill>
                <a:latin typeface="Gotham-Bold"/>
                <a:cs typeface="Gotham-Bold"/>
              </a:defRPr>
            </a:lvl1pPr>
          </a:lstStyle>
          <a:p>
            <a:r>
              <a:rPr lang="en-US" dirty="0"/>
              <a:t>1 column, no bullets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205C6CB3-0A83-413E-AE1F-BAA50E8B6FB7}" type="datetimeFigureOut">
              <a:rPr lang="en-US" smtClean="0"/>
              <a:t>2/2/2020</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4D02A964-AC08-484B-8639-B7F653537407}" type="slidenum">
              <a:rPr lang="en-US" smtClean="0"/>
              <a:t>‹#›</a:t>
            </a:fld>
            <a:endParaRPr lang="en-US"/>
          </a:p>
        </p:txBody>
      </p:sp>
    </p:spTree>
    <p:extLst>
      <p:ext uri="{BB962C8B-B14F-4D97-AF65-F5344CB8AC3E}">
        <p14:creationId xmlns:p14="http://schemas.microsoft.com/office/powerpoint/2010/main" val="1531590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75093"/>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dirty="0"/>
              <a:t>1 column, numbers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205C6CB3-0A83-413E-AE1F-BAA50E8B6FB7}" type="datetimeFigureOut">
              <a:rPr lang="en-US" smtClean="0"/>
              <a:t>2/2/2020</a:t>
            </a:fld>
            <a:endParaRPr lang="en-US"/>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4D02A964-AC08-484B-8639-B7F653537407}" type="slidenum">
              <a:rPr lang="en-US" smtClean="0"/>
              <a:t>‹#›</a:t>
            </a:fld>
            <a:endParaRPr lang="en-US"/>
          </a:p>
        </p:txBody>
      </p:sp>
    </p:spTree>
    <p:extLst>
      <p:ext uri="{BB962C8B-B14F-4D97-AF65-F5344CB8AC3E}">
        <p14:creationId xmlns:p14="http://schemas.microsoft.com/office/powerpoint/2010/main" val="397268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fld id="{205C6CB3-0A83-413E-AE1F-BAA50E8B6FB7}" type="datetimeFigureOut">
              <a:rPr lang="en-US" smtClean="0"/>
              <a:t>2/2/2020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fld id="{4D02A964-AC08-484B-8639-B7F653537407}" type="slidenum">
              <a:rPr lang="en-US" smtClean="0"/>
              <a:t>‹#›</a:t>
            </a:fld>
            <a:endParaRPr lang="en-US"/>
          </a:p>
        </p:txBody>
      </p:sp>
      <p:pic>
        <p:nvPicPr>
          <p:cNvPr id="1029" name="Picture 6" descr="PP_MSU_chevron.jpg"/>
          <p:cNvPicPr>
            <a:picLocks noChangeAspect="1"/>
          </p:cNvPicPr>
          <p:nvPr/>
        </p:nvPicPr>
        <p:blipFill>
          <a:blip r:embed="rId8"/>
          <a:srcRect/>
          <a:stretch>
            <a:fillRect/>
          </a:stretch>
        </p:blipFill>
        <p:spPr bwMode="auto">
          <a:xfrm>
            <a:off x="0" y="0"/>
            <a:ext cx="9144000" cy="246063"/>
          </a:xfrm>
          <a:prstGeom prst="rect">
            <a:avLst/>
          </a:prstGeom>
          <a:noFill/>
          <a:ln w="9525">
            <a:noFill/>
            <a:miter lim="800000"/>
            <a:headEnd/>
            <a:tailEnd/>
          </a:ln>
        </p:spPr>
      </p:pic>
    </p:spTree>
    <p:extLst>
      <p:ext uri="{BB962C8B-B14F-4D97-AF65-F5344CB8AC3E}">
        <p14:creationId xmlns:p14="http://schemas.microsoft.com/office/powerpoint/2010/main" val="3310740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e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4C0AE-48AE-471F-A056-C4E800A63AB9}"/>
              </a:ext>
            </a:extLst>
          </p:cNvPr>
          <p:cNvSpPr>
            <a:spLocks noGrp="1"/>
          </p:cNvSpPr>
          <p:nvPr>
            <p:ph type="ctrTitle"/>
          </p:nvPr>
        </p:nvSpPr>
        <p:spPr/>
        <p:txBody>
          <a:bodyPr>
            <a:normAutofit/>
          </a:bodyPr>
          <a:lstStyle/>
          <a:p>
            <a:r>
              <a:rPr lang="en-US" dirty="0"/>
              <a:t>Non-Pharmacologic Management of Musculoskeletal Pain Syndromes</a:t>
            </a:r>
          </a:p>
        </p:txBody>
      </p:sp>
      <p:sp>
        <p:nvSpPr>
          <p:cNvPr id="3" name="Subtitle 2">
            <a:extLst>
              <a:ext uri="{FF2B5EF4-FFF2-40B4-BE49-F238E27FC236}">
                <a16:creationId xmlns:a16="http://schemas.microsoft.com/office/drawing/2014/main" id="{4E6D6A26-FAA1-473B-8A81-3324B03CADE0}"/>
              </a:ext>
            </a:extLst>
          </p:cNvPr>
          <p:cNvSpPr>
            <a:spLocks noGrp="1"/>
          </p:cNvSpPr>
          <p:nvPr>
            <p:ph type="subTitle" idx="1"/>
          </p:nvPr>
        </p:nvSpPr>
        <p:spPr/>
        <p:txBody>
          <a:bodyPr>
            <a:normAutofit fontScale="92500" lnSpcReduction="20000"/>
          </a:bodyPr>
          <a:lstStyle/>
          <a:p>
            <a:r>
              <a:rPr lang="en-US" dirty="0"/>
              <a:t>Considerations for Spinal Manipulation and Osteopathic Neuromusculoskeletal Medicine</a:t>
            </a:r>
          </a:p>
          <a:p>
            <a:endParaRPr lang="en-US" dirty="0"/>
          </a:p>
          <a:p>
            <a:r>
              <a:rPr lang="en-US" dirty="0"/>
              <a:t>Jesse Guasco, DO</a:t>
            </a:r>
          </a:p>
          <a:p>
            <a:r>
              <a:rPr lang="en-US" dirty="0"/>
              <a:t>Departments of Osteopathic Manipulative Medicine and Psychiatry</a:t>
            </a:r>
          </a:p>
          <a:p>
            <a:r>
              <a:rPr lang="en-US" dirty="0"/>
              <a:t>Michigan State University</a:t>
            </a:r>
          </a:p>
        </p:txBody>
      </p:sp>
    </p:spTree>
    <p:extLst>
      <p:ext uri="{BB962C8B-B14F-4D97-AF65-F5344CB8AC3E}">
        <p14:creationId xmlns:p14="http://schemas.microsoft.com/office/powerpoint/2010/main" val="10310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7A60F-477B-4A76-A52B-A9722653E496}"/>
              </a:ext>
            </a:extLst>
          </p:cNvPr>
          <p:cNvSpPr>
            <a:spLocks noGrp="1"/>
          </p:cNvSpPr>
          <p:nvPr>
            <p:ph type="title"/>
          </p:nvPr>
        </p:nvSpPr>
        <p:spPr/>
        <p:txBody>
          <a:bodyPr>
            <a:normAutofit fontScale="90000"/>
          </a:bodyPr>
          <a:lstStyle/>
          <a:p>
            <a:r>
              <a:rPr lang="en-US" dirty="0"/>
              <a:t>Decreasing the Incidence of Chronic Low Back Pain</a:t>
            </a:r>
          </a:p>
        </p:txBody>
      </p:sp>
      <p:sp>
        <p:nvSpPr>
          <p:cNvPr id="3" name="Content Placeholder 2">
            <a:extLst>
              <a:ext uri="{FF2B5EF4-FFF2-40B4-BE49-F238E27FC236}">
                <a16:creationId xmlns:a16="http://schemas.microsoft.com/office/drawing/2014/main" id="{8D4805DE-8105-4658-9EEB-992F6D9E7723}"/>
              </a:ext>
            </a:extLst>
          </p:cNvPr>
          <p:cNvSpPr>
            <a:spLocks noGrp="1"/>
          </p:cNvSpPr>
          <p:nvPr>
            <p:ph idx="1"/>
          </p:nvPr>
        </p:nvSpPr>
        <p:spPr/>
        <p:txBody>
          <a:bodyPr/>
          <a:lstStyle/>
          <a:p>
            <a:r>
              <a:rPr lang="en-US" dirty="0"/>
              <a:t>Don’t wait!</a:t>
            </a:r>
          </a:p>
          <a:p>
            <a:r>
              <a:rPr lang="en-US" dirty="0"/>
              <a:t>Critical to eliminate joint dysfunction related </a:t>
            </a:r>
            <a:r>
              <a:rPr lang="en-US" dirty="0" err="1"/>
              <a:t>arthrokinetic</a:t>
            </a:r>
            <a:r>
              <a:rPr lang="en-US" dirty="0"/>
              <a:t> inhibition….</a:t>
            </a:r>
          </a:p>
          <a:p>
            <a:r>
              <a:rPr lang="en-US" dirty="0"/>
              <a:t>…prior to strengthening or stretching,  or MRI or injections.</a:t>
            </a:r>
          </a:p>
          <a:p>
            <a:endParaRPr lang="en-US" dirty="0"/>
          </a:p>
        </p:txBody>
      </p:sp>
      <p:pic>
        <p:nvPicPr>
          <p:cNvPr id="4" name="slide 10">
            <a:hlinkClick r:id="" action="ppaction://media"/>
            <a:extLst>
              <a:ext uri="{FF2B5EF4-FFF2-40B4-BE49-F238E27FC236}">
                <a16:creationId xmlns:a16="http://schemas.microsoft.com/office/drawing/2014/main" id="{9FF12192-2A83-4F2A-AC83-AB6E67A53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0908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BA7D1-C131-4265-9E3E-96046968EC0E}"/>
              </a:ext>
            </a:extLst>
          </p:cNvPr>
          <p:cNvSpPr>
            <a:spLocks noGrp="1"/>
          </p:cNvSpPr>
          <p:nvPr>
            <p:ph type="title"/>
          </p:nvPr>
        </p:nvSpPr>
        <p:spPr/>
        <p:txBody>
          <a:bodyPr/>
          <a:lstStyle/>
          <a:p>
            <a:r>
              <a:rPr lang="en-US" dirty="0"/>
              <a:t>“Destabilizing Stretches”</a:t>
            </a:r>
          </a:p>
        </p:txBody>
      </p:sp>
      <p:pic>
        <p:nvPicPr>
          <p:cNvPr id="4" name="Content Placeholder 3">
            <a:extLst>
              <a:ext uri="{FF2B5EF4-FFF2-40B4-BE49-F238E27FC236}">
                <a16:creationId xmlns:a16="http://schemas.microsoft.com/office/drawing/2014/main" id="{FEE57E8E-44CB-4ABF-A3E8-80D2E11880C2}"/>
              </a:ext>
            </a:extLst>
          </p:cNvPr>
          <p:cNvPicPr>
            <a:picLocks noGrp="1" noChangeAspect="1"/>
          </p:cNvPicPr>
          <p:nvPr>
            <p:ph idx="1"/>
          </p:nvPr>
        </p:nvPicPr>
        <p:blipFill>
          <a:blip r:embed="rId5"/>
          <a:stretch>
            <a:fillRect/>
          </a:stretch>
        </p:blipFill>
        <p:spPr>
          <a:xfrm>
            <a:off x="1553728" y="2058988"/>
            <a:ext cx="6036543" cy="4067175"/>
          </a:xfrm>
          <a:prstGeom prst="rect">
            <a:avLst/>
          </a:prstGeom>
        </p:spPr>
      </p:pic>
      <p:pic>
        <p:nvPicPr>
          <p:cNvPr id="6" name="slide 11">
            <a:hlinkClick r:id="" action="ppaction://media"/>
            <a:extLst>
              <a:ext uri="{FF2B5EF4-FFF2-40B4-BE49-F238E27FC236}">
                <a16:creationId xmlns:a16="http://schemas.microsoft.com/office/drawing/2014/main" id="{FC147132-2C2D-4649-A7D5-AED3C06F1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5227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2083-43B0-4129-A81A-C98B6DDFE3F8}"/>
              </a:ext>
            </a:extLst>
          </p:cNvPr>
          <p:cNvSpPr>
            <a:spLocks noGrp="1"/>
          </p:cNvSpPr>
          <p:nvPr>
            <p:ph type="title"/>
          </p:nvPr>
        </p:nvSpPr>
        <p:spPr/>
        <p:txBody>
          <a:bodyPr/>
          <a:lstStyle/>
          <a:p>
            <a:r>
              <a:rPr lang="en-US" dirty="0"/>
              <a:t>Neck Pain</a:t>
            </a:r>
          </a:p>
        </p:txBody>
      </p:sp>
      <p:pic>
        <p:nvPicPr>
          <p:cNvPr id="7" name="Content Placeholder 6">
            <a:extLst>
              <a:ext uri="{FF2B5EF4-FFF2-40B4-BE49-F238E27FC236}">
                <a16:creationId xmlns:a16="http://schemas.microsoft.com/office/drawing/2014/main" id="{CF2475D1-5123-458A-A0BA-B0A9DB7D0E01}"/>
              </a:ext>
            </a:extLst>
          </p:cNvPr>
          <p:cNvPicPr>
            <a:picLocks noGrp="1" noChangeAspect="1"/>
          </p:cNvPicPr>
          <p:nvPr>
            <p:ph idx="1"/>
          </p:nvPr>
        </p:nvPicPr>
        <p:blipFill>
          <a:blip r:embed="rId5"/>
          <a:stretch>
            <a:fillRect/>
          </a:stretch>
        </p:blipFill>
        <p:spPr>
          <a:xfrm>
            <a:off x="1319245" y="2058988"/>
            <a:ext cx="6505510" cy="4067175"/>
          </a:xfrm>
          <a:prstGeom prst="rect">
            <a:avLst/>
          </a:prstGeom>
        </p:spPr>
      </p:pic>
      <p:pic>
        <p:nvPicPr>
          <p:cNvPr id="3" name="slide 12">
            <a:hlinkClick r:id="" action="ppaction://media"/>
            <a:extLst>
              <a:ext uri="{FF2B5EF4-FFF2-40B4-BE49-F238E27FC236}">
                <a16:creationId xmlns:a16="http://schemas.microsoft.com/office/drawing/2014/main" id="{DB31A41A-F8DD-42E4-8054-B244B25E8A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48686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BA0C2-115E-4695-8E58-C0F2FF7189B0}"/>
              </a:ext>
            </a:extLst>
          </p:cNvPr>
          <p:cNvSpPr>
            <a:spLocks noGrp="1"/>
          </p:cNvSpPr>
          <p:nvPr>
            <p:ph type="title"/>
          </p:nvPr>
        </p:nvSpPr>
        <p:spPr/>
        <p:txBody>
          <a:bodyPr/>
          <a:lstStyle/>
          <a:p>
            <a:r>
              <a:rPr lang="en-US" dirty="0"/>
              <a:t>Headaches or Migraines</a:t>
            </a:r>
          </a:p>
        </p:txBody>
      </p:sp>
      <p:pic>
        <p:nvPicPr>
          <p:cNvPr id="4" name="Content Placeholder 3">
            <a:extLst>
              <a:ext uri="{FF2B5EF4-FFF2-40B4-BE49-F238E27FC236}">
                <a16:creationId xmlns:a16="http://schemas.microsoft.com/office/drawing/2014/main" id="{0E0F013E-AEF4-446D-B400-19B17F8172A6}"/>
              </a:ext>
            </a:extLst>
          </p:cNvPr>
          <p:cNvPicPr>
            <a:picLocks noGrp="1" noChangeAspect="1"/>
          </p:cNvPicPr>
          <p:nvPr>
            <p:ph idx="1"/>
          </p:nvPr>
        </p:nvPicPr>
        <p:blipFill>
          <a:blip r:embed="rId3"/>
          <a:stretch>
            <a:fillRect/>
          </a:stretch>
        </p:blipFill>
        <p:spPr>
          <a:xfrm>
            <a:off x="1490807" y="2058988"/>
            <a:ext cx="6162386" cy="4067175"/>
          </a:xfrm>
          <a:prstGeom prst="rect">
            <a:avLst/>
          </a:prstGeom>
        </p:spPr>
      </p:pic>
    </p:spTree>
    <p:extLst>
      <p:ext uri="{BB962C8B-B14F-4D97-AF65-F5344CB8AC3E}">
        <p14:creationId xmlns:p14="http://schemas.microsoft.com/office/powerpoint/2010/main" val="1062772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6EAC85-F013-47C3-BF49-EC402084C0BC}"/>
              </a:ext>
            </a:extLst>
          </p:cNvPr>
          <p:cNvSpPr>
            <a:spLocks noGrp="1"/>
          </p:cNvSpPr>
          <p:nvPr>
            <p:ph type="title"/>
          </p:nvPr>
        </p:nvSpPr>
        <p:spPr>
          <a:xfrm>
            <a:off x="457200" y="747030"/>
            <a:ext cx="3670300" cy="1488170"/>
          </a:xfrm>
        </p:spPr>
        <p:txBody>
          <a:bodyPr>
            <a:normAutofit fontScale="90000"/>
          </a:bodyPr>
          <a:lstStyle/>
          <a:p>
            <a:r>
              <a:rPr lang="en-US" dirty="0"/>
              <a:t>Pain Referral Patterns to the Head and Neck</a:t>
            </a:r>
          </a:p>
        </p:txBody>
      </p:sp>
      <p:pic>
        <p:nvPicPr>
          <p:cNvPr id="4" name="Content Placeholder 3">
            <a:extLst>
              <a:ext uri="{FF2B5EF4-FFF2-40B4-BE49-F238E27FC236}">
                <a16:creationId xmlns:a16="http://schemas.microsoft.com/office/drawing/2014/main" id="{60048F85-3DE4-4181-BC41-5B191E7A4C01}"/>
              </a:ext>
            </a:extLst>
          </p:cNvPr>
          <p:cNvPicPr>
            <a:picLocks noGrp="1" noChangeAspect="1"/>
          </p:cNvPicPr>
          <p:nvPr>
            <p:ph idx="1"/>
          </p:nvPr>
        </p:nvPicPr>
        <p:blipFill rotWithShape="1">
          <a:blip r:embed="rId5"/>
          <a:srcRect r="61544"/>
          <a:stretch/>
        </p:blipFill>
        <p:spPr>
          <a:xfrm>
            <a:off x="4572000" y="414312"/>
            <a:ext cx="1714500" cy="6339409"/>
          </a:xfrm>
          <a:prstGeom prst="rect">
            <a:avLst/>
          </a:prstGeom>
        </p:spPr>
      </p:pic>
      <p:pic>
        <p:nvPicPr>
          <p:cNvPr id="2" name="slide 14">
            <a:hlinkClick r:id="" action="ppaction://media"/>
            <a:extLst>
              <a:ext uri="{FF2B5EF4-FFF2-40B4-BE49-F238E27FC236}">
                <a16:creationId xmlns:a16="http://schemas.microsoft.com/office/drawing/2014/main" id="{2D3D3B97-D01D-463D-9F1A-5EFDAE61E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2208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14AA-EBA4-44E6-9771-23D519D25F15}"/>
              </a:ext>
            </a:extLst>
          </p:cNvPr>
          <p:cNvSpPr>
            <a:spLocks noGrp="1"/>
          </p:cNvSpPr>
          <p:nvPr>
            <p:ph type="title"/>
          </p:nvPr>
        </p:nvSpPr>
        <p:spPr/>
        <p:txBody>
          <a:bodyPr>
            <a:normAutofit/>
          </a:bodyPr>
          <a:lstStyle/>
          <a:p>
            <a:r>
              <a:rPr lang="en-US" dirty="0"/>
              <a:t>Addressing the Headache Etiology</a:t>
            </a:r>
          </a:p>
        </p:txBody>
      </p:sp>
      <p:sp>
        <p:nvSpPr>
          <p:cNvPr id="3" name="Content Placeholder 2">
            <a:extLst>
              <a:ext uri="{FF2B5EF4-FFF2-40B4-BE49-F238E27FC236}">
                <a16:creationId xmlns:a16="http://schemas.microsoft.com/office/drawing/2014/main" id="{46FD6AA4-B93B-44CE-8D0A-218CF3B0C535}"/>
              </a:ext>
            </a:extLst>
          </p:cNvPr>
          <p:cNvSpPr>
            <a:spLocks noGrp="1"/>
          </p:cNvSpPr>
          <p:nvPr>
            <p:ph idx="1"/>
          </p:nvPr>
        </p:nvSpPr>
        <p:spPr/>
        <p:txBody>
          <a:bodyPr/>
          <a:lstStyle/>
          <a:p>
            <a:r>
              <a:rPr lang="en-US" dirty="0"/>
              <a:t>Posture or overuse</a:t>
            </a:r>
          </a:p>
          <a:p>
            <a:r>
              <a:rPr lang="en-US" dirty="0"/>
              <a:t>Bruxism or clenching</a:t>
            </a:r>
          </a:p>
          <a:p>
            <a:r>
              <a:rPr lang="en-US" dirty="0"/>
              <a:t>TMJ or TMD</a:t>
            </a:r>
          </a:p>
          <a:p>
            <a:r>
              <a:rPr lang="en-US" dirty="0"/>
              <a:t>Trauma </a:t>
            </a:r>
          </a:p>
          <a:p>
            <a:pPr lvl="1"/>
            <a:r>
              <a:rPr lang="en-US" dirty="0"/>
              <a:t>Head injury</a:t>
            </a:r>
          </a:p>
          <a:p>
            <a:pPr lvl="1"/>
            <a:r>
              <a:rPr lang="en-US" dirty="0"/>
              <a:t>Brain injury</a:t>
            </a:r>
          </a:p>
          <a:p>
            <a:pPr lvl="1"/>
            <a:r>
              <a:rPr lang="en-US" dirty="0"/>
              <a:t>Concussion</a:t>
            </a:r>
          </a:p>
          <a:p>
            <a:endParaRPr lang="en-US" dirty="0"/>
          </a:p>
        </p:txBody>
      </p:sp>
      <p:sp>
        <p:nvSpPr>
          <p:cNvPr id="4" name="Content Placeholder 3">
            <a:extLst>
              <a:ext uri="{FF2B5EF4-FFF2-40B4-BE49-F238E27FC236}">
                <a16:creationId xmlns:a16="http://schemas.microsoft.com/office/drawing/2014/main" id="{1BC63015-3DA3-4119-840E-47832A22553F}"/>
              </a:ext>
            </a:extLst>
          </p:cNvPr>
          <p:cNvSpPr>
            <a:spLocks noGrp="1"/>
          </p:cNvSpPr>
          <p:nvPr>
            <p:ph idx="13"/>
          </p:nvPr>
        </p:nvSpPr>
        <p:spPr/>
        <p:txBody>
          <a:bodyPr/>
          <a:lstStyle/>
          <a:p>
            <a:r>
              <a:rPr lang="en-US" dirty="0"/>
              <a:t>Cervical spine stability relative to the head and thorax</a:t>
            </a:r>
          </a:p>
          <a:p>
            <a:r>
              <a:rPr lang="en-US" dirty="0"/>
              <a:t>Muscular referral</a:t>
            </a:r>
          </a:p>
          <a:p>
            <a:r>
              <a:rPr lang="en-US" dirty="0" err="1"/>
              <a:t>Trigemino</a:t>
            </a:r>
            <a:r>
              <a:rPr lang="en-US" dirty="0"/>
              <a:t>-Cervical Reflex</a:t>
            </a:r>
          </a:p>
          <a:p>
            <a:endParaRPr lang="en-US" dirty="0"/>
          </a:p>
        </p:txBody>
      </p:sp>
      <p:pic>
        <p:nvPicPr>
          <p:cNvPr id="5" name="slide 15">
            <a:hlinkClick r:id="" action="ppaction://media"/>
            <a:extLst>
              <a:ext uri="{FF2B5EF4-FFF2-40B4-BE49-F238E27FC236}">
                <a16:creationId xmlns:a16="http://schemas.microsoft.com/office/drawing/2014/main" id="{4B0D841D-F4FB-4504-82F1-99D7B6B03E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1875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AAD3-8752-43E2-8C94-1F4D5639209D}"/>
              </a:ext>
            </a:extLst>
          </p:cNvPr>
          <p:cNvSpPr>
            <a:spLocks noGrp="1"/>
          </p:cNvSpPr>
          <p:nvPr>
            <p:ph type="title"/>
          </p:nvPr>
        </p:nvSpPr>
        <p:spPr/>
        <p:txBody>
          <a:bodyPr/>
          <a:lstStyle/>
          <a:p>
            <a:r>
              <a:rPr lang="en-US" dirty="0"/>
              <a:t>Multidisciplined Treatment Approach</a:t>
            </a:r>
          </a:p>
        </p:txBody>
      </p:sp>
      <p:sp>
        <p:nvSpPr>
          <p:cNvPr id="3" name="Content Placeholder 2">
            <a:extLst>
              <a:ext uri="{FF2B5EF4-FFF2-40B4-BE49-F238E27FC236}">
                <a16:creationId xmlns:a16="http://schemas.microsoft.com/office/drawing/2014/main" id="{C35A1039-B7B0-40A3-A95F-C3A21F3B7D58}"/>
              </a:ext>
            </a:extLst>
          </p:cNvPr>
          <p:cNvSpPr>
            <a:spLocks noGrp="1"/>
          </p:cNvSpPr>
          <p:nvPr>
            <p:ph idx="1"/>
          </p:nvPr>
        </p:nvSpPr>
        <p:spPr/>
        <p:txBody>
          <a:bodyPr/>
          <a:lstStyle/>
          <a:p>
            <a:r>
              <a:rPr lang="en-US" dirty="0"/>
              <a:t>Physical Therapy</a:t>
            </a:r>
          </a:p>
          <a:p>
            <a:r>
              <a:rPr lang="en-US" dirty="0"/>
              <a:t>Behavioral Therapy</a:t>
            </a:r>
          </a:p>
          <a:p>
            <a:r>
              <a:rPr lang="en-US" b="1" i="1" dirty="0"/>
              <a:t>Spinal Manipulation</a:t>
            </a:r>
          </a:p>
          <a:p>
            <a:r>
              <a:rPr lang="en-US" dirty="0"/>
              <a:t>Spinal or Intramuscular Injections</a:t>
            </a:r>
          </a:p>
          <a:p>
            <a:r>
              <a:rPr lang="en-US" dirty="0"/>
              <a:t>Non-Opioid Analgesics</a:t>
            </a:r>
          </a:p>
          <a:p>
            <a:r>
              <a:rPr lang="en-US" dirty="0"/>
              <a:t>Muscle Relaxers</a:t>
            </a:r>
          </a:p>
        </p:txBody>
      </p:sp>
      <p:pic>
        <p:nvPicPr>
          <p:cNvPr id="4" name="slide 16">
            <a:hlinkClick r:id="" action="ppaction://media"/>
            <a:extLst>
              <a:ext uri="{FF2B5EF4-FFF2-40B4-BE49-F238E27FC236}">
                <a16:creationId xmlns:a16="http://schemas.microsoft.com/office/drawing/2014/main" id="{62852D30-7975-4209-8174-56311B29B4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22544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8">
            <a:extLst>
              <a:ext uri="{FF2B5EF4-FFF2-40B4-BE49-F238E27FC236}">
                <a16:creationId xmlns:a16="http://schemas.microsoft.com/office/drawing/2014/main" id="{D042786A-6CC8-4A32-98CB-24073B8C856B}"/>
              </a:ext>
            </a:extLst>
          </p:cNvPr>
          <p:cNvSpPr>
            <a:spLocks noGrp="1" noChangeArrowheads="1"/>
          </p:cNvSpPr>
          <p:nvPr>
            <p:ph type="title"/>
          </p:nvPr>
        </p:nvSpPr>
        <p:spPr/>
        <p:txBody>
          <a:bodyPr/>
          <a:lstStyle/>
          <a:p>
            <a:r>
              <a:rPr lang="en-US" altLang="en-US" dirty="0"/>
              <a:t>Definition of Spinal Manipulation</a:t>
            </a:r>
          </a:p>
        </p:txBody>
      </p:sp>
      <p:sp>
        <p:nvSpPr>
          <p:cNvPr id="27651" name="Rectangle 9">
            <a:extLst>
              <a:ext uri="{FF2B5EF4-FFF2-40B4-BE49-F238E27FC236}">
                <a16:creationId xmlns:a16="http://schemas.microsoft.com/office/drawing/2014/main" id="{5BA62DA6-F2CC-4493-98A7-F411245859C7}"/>
              </a:ext>
            </a:extLst>
          </p:cNvPr>
          <p:cNvSpPr>
            <a:spLocks noGrp="1" noChangeArrowheads="1"/>
          </p:cNvSpPr>
          <p:nvPr>
            <p:ph idx="1"/>
          </p:nvPr>
        </p:nvSpPr>
        <p:spPr/>
        <p:txBody>
          <a:bodyPr/>
          <a:lstStyle/>
          <a:p>
            <a:r>
              <a:rPr lang="en-US" dirty="0"/>
              <a:t>..the use of the hands in a patient management process using instructions and maneuvers to achieve maximum painless, movement of the musculoskeletal (motor) system in postural balance.</a:t>
            </a:r>
          </a:p>
        </p:txBody>
      </p:sp>
      <p:pic>
        <p:nvPicPr>
          <p:cNvPr id="2" name="slide 17">
            <a:hlinkClick r:id="" action="ppaction://media"/>
            <a:extLst>
              <a:ext uri="{FF2B5EF4-FFF2-40B4-BE49-F238E27FC236}">
                <a16:creationId xmlns:a16="http://schemas.microsoft.com/office/drawing/2014/main" id="{372D8E8C-4AAA-483C-8D05-22EB60C18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4C01-CCA2-4DE2-901D-E0BCCB6072D4}"/>
              </a:ext>
            </a:extLst>
          </p:cNvPr>
          <p:cNvSpPr>
            <a:spLocks noGrp="1"/>
          </p:cNvSpPr>
          <p:nvPr>
            <p:ph type="title"/>
          </p:nvPr>
        </p:nvSpPr>
        <p:spPr/>
        <p:txBody>
          <a:bodyPr>
            <a:normAutofit fontScale="90000"/>
          </a:bodyPr>
          <a:lstStyle/>
          <a:p>
            <a:r>
              <a:rPr lang="en-US" dirty="0"/>
              <a:t>Osteopathic Neuromusculoskeletal Medicine - ONMM</a:t>
            </a:r>
          </a:p>
        </p:txBody>
      </p:sp>
      <p:pic>
        <p:nvPicPr>
          <p:cNvPr id="7" name="Content Placeholder 6">
            <a:extLst>
              <a:ext uri="{FF2B5EF4-FFF2-40B4-BE49-F238E27FC236}">
                <a16:creationId xmlns:a16="http://schemas.microsoft.com/office/drawing/2014/main" id="{3B4A2103-8EA2-4C6C-85DC-E2DECE650839}"/>
              </a:ext>
            </a:extLst>
          </p:cNvPr>
          <p:cNvPicPr>
            <a:picLocks noGrp="1" noChangeAspect="1"/>
          </p:cNvPicPr>
          <p:nvPr>
            <p:ph idx="1"/>
          </p:nvPr>
        </p:nvPicPr>
        <p:blipFill rotWithShape="1">
          <a:blip r:embed="rId5"/>
          <a:srcRect t="15845" r="2013"/>
          <a:stretch/>
        </p:blipFill>
        <p:spPr>
          <a:xfrm>
            <a:off x="584067" y="2058988"/>
            <a:ext cx="7975865" cy="4067175"/>
          </a:xfrm>
        </p:spPr>
      </p:pic>
      <p:pic>
        <p:nvPicPr>
          <p:cNvPr id="3" name="slide 18">
            <a:hlinkClick r:id="" action="ppaction://media"/>
            <a:extLst>
              <a:ext uri="{FF2B5EF4-FFF2-40B4-BE49-F238E27FC236}">
                <a16:creationId xmlns:a16="http://schemas.microsoft.com/office/drawing/2014/main" id="{9FE48512-2307-4E2B-8A72-675BE0B2D7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166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2748-410A-4783-BA60-F6E2925B7726}"/>
              </a:ext>
            </a:extLst>
          </p:cNvPr>
          <p:cNvSpPr>
            <a:spLocks noGrp="1"/>
          </p:cNvSpPr>
          <p:nvPr>
            <p:ph type="title"/>
          </p:nvPr>
        </p:nvSpPr>
        <p:spPr/>
        <p:txBody>
          <a:bodyPr/>
          <a:lstStyle/>
          <a:p>
            <a:r>
              <a:rPr lang="en-US" dirty="0"/>
              <a:t>ONMM vs Chiropractic</a:t>
            </a:r>
          </a:p>
        </p:txBody>
      </p:sp>
      <p:sp>
        <p:nvSpPr>
          <p:cNvPr id="3" name="Content Placeholder 2">
            <a:extLst>
              <a:ext uri="{FF2B5EF4-FFF2-40B4-BE49-F238E27FC236}">
                <a16:creationId xmlns:a16="http://schemas.microsoft.com/office/drawing/2014/main" id="{483020F9-2058-408A-9EA5-1715D8D99BCE}"/>
              </a:ext>
            </a:extLst>
          </p:cNvPr>
          <p:cNvSpPr>
            <a:spLocks noGrp="1"/>
          </p:cNvSpPr>
          <p:nvPr>
            <p:ph idx="1"/>
          </p:nvPr>
        </p:nvSpPr>
        <p:spPr/>
        <p:txBody>
          <a:bodyPr/>
          <a:lstStyle/>
          <a:p>
            <a:r>
              <a:rPr lang="en-US" dirty="0"/>
              <a:t>Although both use joint manipulation</a:t>
            </a:r>
          </a:p>
          <a:p>
            <a:pPr lvl="1"/>
            <a:r>
              <a:rPr lang="en-US" dirty="0"/>
              <a:t>chiropractors tend to limit the technique to the spine</a:t>
            </a:r>
          </a:p>
          <a:p>
            <a:pPr lvl="1"/>
            <a:r>
              <a:rPr lang="en-US" dirty="0"/>
              <a:t>chiropractors are limited by x-rays to diagnose</a:t>
            </a:r>
          </a:p>
          <a:p>
            <a:pPr lvl="1"/>
            <a:r>
              <a:rPr lang="en-US" dirty="0"/>
              <a:t>chiropractors are focus on position of the spine rather than restoring function of the musculoskeletal system</a:t>
            </a:r>
          </a:p>
          <a:p>
            <a:endParaRPr lang="en-US" dirty="0"/>
          </a:p>
        </p:txBody>
      </p:sp>
      <p:pic>
        <p:nvPicPr>
          <p:cNvPr id="4" name="slide 19">
            <a:hlinkClick r:id="" action="ppaction://media"/>
            <a:extLst>
              <a:ext uri="{FF2B5EF4-FFF2-40B4-BE49-F238E27FC236}">
                <a16:creationId xmlns:a16="http://schemas.microsoft.com/office/drawing/2014/main" id="{E42A8BF3-9452-4C2B-9709-2F29991163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803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E068-1FC2-45CA-BE13-9D646F18C3F8}"/>
              </a:ext>
            </a:extLst>
          </p:cNvPr>
          <p:cNvSpPr>
            <a:spLocks noGrp="1"/>
          </p:cNvSpPr>
          <p:nvPr>
            <p:ph type="title"/>
          </p:nvPr>
        </p:nvSpPr>
        <p:spPr/>
        <p:txBody>
          <a:bodyPr/>
          <a:lstStyle/>
          <a:p>
            <a:r>
              <a:rPr lang="en-US" dirty="0"/>
              <a:t>The Problem – As Reported by The CDC</a:t>
            </a:r>
          </a:p>
        </p:txBody>
      </p:sp>
      <p:sp>
        <p:nvSpPr>
          <p:cNvPr id="3" name="Content Placeholder 2">
            <a:extLst>
              <a:ext uri="{FF2B5EF4-FFF2-40B4-BE49-F238E27FC236}">
                <a16:creationId xmlns:a16="http://schemas.microsoft.com/office/drawing/2014/main" id="{C5D1A016-8856-46A4-AE46-6C3886AEB249}"/>
              </a:ext>
            </a:extLst>
          </p:cNvPr>
          <p:cNvSpPr>
            <a:spLocks noGrp="1"/>
          </p:cNvSpPr>
          <p:nvPr>
            <p:ph idx="1"/>
          </p:nvPr>
        </p:nvSpPr>
        <p:spPr/>
        <p:txBody>
          <a:bodyPr/>
          <a:lstStyle/>
          <a:p>
            <a:r>
              <a:rPr lang="en-US" dirty="0"/>
              <a:t>More than 11.5 million Americans, aged 12 or older, reported misusing prescription opioids in 2016.</a:t>
            </a:r>
          </a:p>
          <a:p>
            <a:r>
              <a:rPr lang="en-US" dirty="0"/>
              <a:t>An estimated 11% of adults experience daily pain</a:t>
            </a:r>
          </a:p>
          <a:p>
            <a:r>
              <a:rPr lang="en-US" dirty="0"/>
              <a:t>Millions of Americans are treated with prescription opioids for chronic pain</a:t>
            </a:r>
          </a:p>
          <a:p>
            <a:r>
              <a:rPr lang="en-US" dirty="0"/>
              <a:t>Primary care providers are concerned about patient addiction and report insufficient training in prescribing opioids.</a:t>
            </a:r>
          </a:p>
        </p:txBody>
      </p:sp>
    </p:spTree>
    <p:extLst>
      <p:ext uri="{BB962C8B-B14F-4D97-AF65-F5344CB8AC3E}">
        <p14:creationId xmlns:p14="http://schemas.microsoft.com/office/powerpoint/2010/main" val="2934266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22F-D5AC-4BC8-8812-179775E3E09B}"/>
              </a:ext>
            </a:extLst>
          </p:cNvPr>
          <p:cNvSpPr>
            <a:spLocks noGrp="1"/>
          </p:cNvSpPr>
          <p:nvPr>
            <p:ph type="title"/>
          </p:nvPr>
        </p:nvSpPr>
        <p:spPr/>
        <p:txBody>
          <a:bodyPr>
            <a:normAutofit fontScale="90000"/>
          </a:bodyPr>
          <a:lstStyle/>
          <a:p>
            <a:r>
              <a:rPr lang="en-US" dirty="0"/>
              <a:t>Management of Recurrent Acute Exacerbations of Chronic Pain</a:t>
            </a:r>
          </a:p>
        </p:txBody>
      </p:sp>
      <p:sp>
        <p:nvSpPr>
          <p:cNvPr id="3" name="Content Placeholder 2">
            <a:extLst>
              <a:ext uri="{FF2B5EF4-FFF2-40B4-BE49-F238E27FC236}">
                <a16:creationId xmlns:a16="http://schemas.microsoft.com/office/drawing/2014/main" id="{60736378-1967-4EFA-9981-776843711CB4}"/>
              </a:ext>
            </a:extLst>
          </p:cNvPr>
          <p:cNvSpPr>
            <a:spLocks noGrp="1"/>
          </p:cNvSpPr>
          <p:nvPr>
            <p:ph idx="1"/>
          </p:nvPr>
        </p:nvSpPr>
        <p:spPr/>
        <p:txBody>
          <a:bodyPr/>
          <a:lstStyle/>
          <a:p>
            <a:r>
              <a:rPr lang="en-US" dirty="0"/>
              <a:t>Necessary for many reasons:</a:t>
            </a:r>
          </a:p>
          <a:p>
            <a:pPr lvl="1"/>
            <a:r>
              <a:rPr lang="en-US" dirty="0"/>
              <a:t>Lowers the risk for the patient and cost of care</a:t>
            </a:r>
          </a:p>
          <a:p>
            <a:pPr lvl="2"/>
            <a:r>
              <a:rPr lang="en-US" dirty="0"/>
              <a:t>Less studies</a:t>
            </a:r>
          </a:p>
          <a:p>
            <a:pPr lvl="2"/>
            <a:r>
              <a:rPr lang="en-US" dirty="0"/>
              <a:t>Fewer injections</a:t>
            </a:r>
          </a:p>
          <a:p>
            <a:pPr lvl="2"/>
            <a:r>
              <a:rPr lang="en-US" dirty="0"/>
              <a:t>Fewer PT visits</a:t>
            </a:r>
          </a:p>
          <a:p>
            <a:pPr lvl="2"/>
            <a:r>
              <a:rPr lang="en-US" dirty="0"/>
              <a:t>Less medications</a:t>
            </a:r>
          </a:p>
          <a:p>
            <a:pPr lvl="1"/>
            <a:r>
              <a:rPr lang="en-US" dirty="0"/>
              <a:t>Decreases anxiety and fear-based avoidance of movement.</a:t>
            </a:r>
          </a:p>
          <a:p>
            <a:pPr lvl="1"/>
            <a:r>
              <a:rPr lang="en-US" dirty="0"/>
              <a:t>Decreases incidences of disability or work time loss. </a:t>
            </a:r>
          </a:p>
          <a:p>
            <a:pPr lvl="1"/>
            <a:r>
              <a:rPr lang="en-US" dirty="0"/>
              <a:t>Decreases PCP burden.</a:t>
            </a:r>
          </a:p>
          <a:p>
            <a:pPr lvl="1"/>
            <a:endParaRPr lang="en-US" dirty="0"/>
          </a:p>
        </p:txBody>
      </p:sp>
      <p:pic>
        <p:nvPicPr>
          <p:cNvPr id="4" name="slide 20">
            <a:hlinkClick r:id="" action="ppaction://media"/>
            <a:extLst>
              <a:ext uri="{FF2B5EF4-FFF2-40B4-BE49-F238E27FC236}">
                <a16:creationId xmlns:a16="http://schemas.microsoft.com/office/drawing/2014/main" id="{C12F9FF2-00C0-4663-920B-91C1FA21A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6695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B245-E502-4682-8286-316029DA72A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1D0AF2-8EC7-4195-8A84-D2B193ECFBD5}"/>
              </a:ext>
            </a:extLst>
          </p:cNvPr>
          <p:cNvSpPr>
            <a:spLocks noGrp="1"/>
          </p:cNvSpPr>
          <p:nvPr>
            <p:ph idx="1"/>
          </p:nvPr>
        </p:nvSpPr>
        <p:spPr/>
        <p:txBody>
          <a:bodyPr/>
          <a:lstStyle/>
          <a:p>
            <a:r>
              <a:rPr lang="en-US" sz="2000" dirty="0"/>
              <a:t>Wyke BD. Temporomandibular </a:t>
            </a:r>
            <a:r>
              <a:rPr lang="en-US" sz="2000" dirty="0" err="1"/>
              <a:t>Arthrokinetic</a:t>
            </a:r>
            <a:r>
              <a:rPr lang="en-US" sz="2000" dirty="0"/>
              <a:t> Reflex Control of the Mandibular Musculature.) British Journal of Oral Surgery (1975), 13, 196-202.</a:t>
            </a:r>
          </a:p>
          <a:p>
            <a:r>
              <a:rPr lang="en-US" sz="2000" dirty="0" err="1"/>
              <a:t>Ramcharan</a:t>
            </a:r>
            <a:r>
              <a:rPr lang="en-US" sz="2000" dirty="0"/>
              <a:t> JE, Wyke B. Articular reflexes at the knee joint: an electromyographic study. Am J Physiol. 1972;223(6):1276-1280. doi:10.1152/ajplegacy.1972.223.6.1276</a:t>
            </a:r>
          </a:p>
          <a:p>
            <a:r>
              <a:rPr lang="en-US" sz="2000" dirty="0"/>
              <a:t>Cohen LA, Cohen ML. </a:t>
            </a:r>
            <a:r>
              <a:rPr lang="en-US" sz="2000" dirty="0" err="1"/>
              <a:t>Arthrokinetic</a:t>
            </a:r>
            <a:r>
              <a:rPr lang="en-US" sz="2000" dirty="0"/>
              <a:t> reflex of the knee. Am J Physiol. 1956;184(2):433-437. doi:10.1152/ajplegacy.1956.184.2.433</a:t>
            </a:r>
          </a:p>
          <a:p>
            <a:r>
              <a:rPr lang="en-US" sz="2000" dirty="0"/>
              <a:t>Coulter ID, Crawford C, Hurwitz EL, et al. Manipulation and mobilization for treating chronic low back pain : a systematic review and meta-analysis. Spine J. 2018;18(5):866-879. doi:10.1016/j.spinee.2018.01.013</a:t>
            </a:r>
          </a:p>
          <a:p>
            <a:r>
              <a:rPr lang="en-US" sz="2000" dirty="0"/>
              <a:t>Cohen SP, Hooten WM. Advances in the diagnosis and management of neck pain. BMJ online. 2010:1-19. doi:10.1136/bmj.j3221</a:t>
            </a:r>
          </a:p>
        </p:txBody>
      </p:sp>
      <p:pic>
        <p:nvPicPr>
          <p:cNvPr id="4" name="slide 21">
            <a:hlinkClick r:id="" action="ppaction://media"/>
            <a:extLst>
              <a:ext uri="{FF2B5EF4-FFF2-40B4-BE49-F238E27FC236}">
                <a16:creationId xmlns:a16="http://schemas.microsoft.com/office/drawing/2014/main" id="{3A6C8AB3-9ABC-4A08-BC28-31448AF8A4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1610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BB3D-6AF7-4968-9FC2-C6A2942689B3}"/>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F2FA8BE0-8C22-44F1-ADAC-C8C8C78877F4}"/>
              </a:ext>
            </a:extLst>
          </p:cNvPr>
          <p:cNvSpPr>
            <a:spLocks noGrp="1"/>
          </p:cNvSpPr>
          <p:nvPr>
            <p:ph idx="1"/>
          </p:nvPr>
        </p:nvSpPr>
        <p:spPr/>
        <p:txBody>
          <a:bodyPr/>
          <a:lstStyle/>
          <a:p>
            <a:r>
              <a:rPr lang="en-US" dirty="0"/>
              <a:t>Chronic pain is not a disease but a constellation of symptoms.</a:t>
            </a:r>
          </a:p>
          <a:p>
            <a:r>
              <a:rPr lang="en-US" dirty="0"/>
              <a:t>If effective chronic pain treatment reduces the risk of opioid use disorder, then its critical to understand and treat the etiology of pain.</a:t>
            </a:r>
          </a:p>
          <a:p>
            <a:endParaRPr lang="en-US" dirty="0"/>
          </a:p>
        </p:txBody>
      </p:sp>
    </p:spTree>
    <p:extLst>
      <p:ext uri="{BB962C8B-B14F-4D97-AF65-F5344CB8AC3E}">
        <p14:creationId xmlns:p14="http://schemas.microsoft.com/office/powerpoint/2010/main" val="233593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ED7B-331A-49E7-B89D-9ED3BE4ED453}"/>
              </a:ext>
            </a:extLst>
          </p:cNvPr>
          <p:cNvSpPr>
            <a:spLocks noGrp="1"/>
          </p:cNvSpPr>
          <p:nvPr>
            <p:ph type="title"/>
          </p:nvPr>
        </p:nvSpPr>
        <p:spPr/>
        <p:txBody>
          <a:bodyPr/>
          <a:lstStyle/>
          <a:p>
            <a:r>
              <a:rPr lang="en-US" dirty="0"/>
              <a:t>Chronic Pain Syndromes</a:t>
            </a:r>
          </a:p>
        </p:txBody>
      </p:sp>
      <p:sp>
        <p:nvSpPr>
          <p:cNvPr id="3" name="Content Placeholder 2">
            <a:extLst>
              <a:ext uri="{FF2B5EF4-FFF2-40B4-BE49-F238E27FC236}">
                <a16:creationId xmlns:a16="http://schemas.microsoft.com/office/drawing/2014/main" id="{3962A584-6834-4318-BD03-C1C654BF793D}"/>
              </a:ext>
            </a:extLst>
          </p:cNvPr>
          <p:cNvSpPr>
            <a:spLocks noGrp="1"/>
          </p:cNvSpPr>
          <p:nvPr>
            <p:ph idx="1"/>
          </p:nvPr>
        </p:nvSpPr>
        <p:spPr/>
        <p:txBody>
          <a:bodyPr/>
          <a:lstStyle/>
          <a:p>
            <a:r>
              <a:rPr lang="en-US" dirty="0"/>
              <a:t>Chronic headaches, migraines, neck and low back pain</a:t>
            </a:r>
          </a:p>
          <a:p>
            <a:pPr lvl="1"/>
            <a:r>
              <a:rPr lang="en-US" dirty="0"/>
              <a:t>Most have clear objective musculoskeletal and biomechanical components to their etiology </a:t>
            </a:r>
          </a:p>
          <a:p>
            <a:r>
              <a:rPr lang="en-US" dirty="0"/>
              <a:t>Significant correlation between these pain syndromes and cumulative, postural or exercise overuse or biomechanical changes after trauma.</a:t>
            </a:r>
          </a:p>
        </p:txBody>
      </p:sp>
    </p:spTree>
    <p:extLst>
      <p:ext uri="{BB962C8B-B14F-4D97-AF65-F5344CB8AC3E}">
        <p14:creationId xmlns:p14="http://schemas.microsoft.com/office/powerpoint/2010/main" val="1014797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453F-97AC-4B7D-95AF-B85E290FDCAD}"/>
              </a:ext>
            </a:extLst>
          </p:cNvPr>
          <p:cNvSpPr>
            <a:spLocks noGrp="1"/>
          </p:cNvSpPr>
          <p:nvPr>
            <p:ph type="title"/>
          </p:nvPr>
        </p:nvSpPr>
        <p:spPr/>
        <p:txBody>
          <a:bodyPr/>
          <a:lstStyle/>
          <a:p>
            <a:r>
              <a:rPr lang="en-US" dirty="0"/>
              <a:t>Non-Specific Low Back Pain</a:t>
            </a:r>
          </a:p>
        </p:txBody>
      </p:sp>
      <p:pic>
        <p:nvPicPr>
          <p:cNvPr id="8" name="Content Placeholder 7">
            <a:extLst>
              <a:ext uri="{FF2B5EF4-FFF2-40B4-BE49-F238E27FC236}">
                <a16:creationId xmlns:a16="http://schemas.microsoft.com/office/drawing/2014/main" id="{215E0158-E8DE-4C66-BCBC-6DCE2773E64D}"/>
              </a:ext>
            </a:extLst>
          </p:cNvPr>
          <p:cNvPicPr>
            <a:picLocks noGrp="1" noChangeAspect="1"/>
          </p:cNvPicPr>
          <p:nvPr>
            <p:ph idx="1"/>
          </p:nvPr>
        </p:nvPicPr>
        <p:blipFill>
          <a:blip r:embed="rId3"/>
          <a:stretch>
            <a:fillRect/>
          </a:stretch>
        </p:blipFill>
        <p:spPr>
          <a:xfrm>
            <a:off x="1690259" y="2332038"/>
            <a:ext cx="5763482" cy="3916362"/>
          </a:xfrm>
          <a:prstGeom prst="rect">
            <a:avLst/>
          </a:prstGeom>
        </p:spPr>
      </p:pic>
    </p:spTree>
    <p:extLst>
      <p:ext uri="{BB962C8B-B14F-4D97-AF65-F5344CB8AC3E}">
        <p14:creationId xmlns:p14="http://schemas.microsoft.com/office/powerpoint/2010/main" val="385878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0D6E4-5295-4643-955C-61461E26DF81}"/>
              </a:ext>
            </a:extLst>
          </p:cNvPr>
          <p:cNvSpPr>
            <a:spLocks noGrp="1"/>
          </p:cNvSpPr>
          <p:nvPr>
            <p:ph type="title"/>
          </p:nvPr>
        </p:nvSpPr>
        <p:spPr/>
        <p:txBody>
          <a:bodyPr/>
          <a:lstStyle/>
          <a:p>
            <a:r>
              <a:rPr lang="en-US" dirty="0"/>
              <a:t>Non-Specific Low Back Pain</a:t>
            </a:r>
          </a:p>
        </p:txBody>
      </p:sp>
      <p:sp>
        <p:nvSpPr>
          <p:cNvPr id="3" name="Content Placeholder 2">
            <a:extLst>
              <a:ext uri="{FF2B5EF4-FFF2-40B4-BE49-F238E27FC236}">
                <a16:creationId xmlns:a16="http://schemas.microsoft.com/office/drawing/2014/main" id="{A73806BA-FEF6-4AD0-A3F0-57D84999751D}"/>
              </a:ext>
            </a:extLst>
          </p:cNvPr>
          <p:cNvSpPr>
            <a:spLocks noGrp="1"/>
          </p:cNvSpPr>
          <p:nvPr>
            <p:ph idx="1"/>
          </p:nvPr>
        </p:nvSpPr>
        <p:spPr/>
        <p:txBody>
          <a:bodyPr/>
          <a:lstStyle/>
          <a:p>
            <a:r>
              <a:rPr lang="en-US" dirty="0"/>
              <a:t>Radiculopathies are easily ruled out, neurologically intact individual, no red-flags.</a:t>
            </a:r>
          </a:p>
          <a:p>
            <a:r>
              <a:rPr lang="en-US" dirty="0"/>
              <a:t>Muscular etiology of pain:</a:t>
            </a:r>
          </a:p>
          <a:p>
            <a:pPr lvl="1"/>
            <a:r>
              <a:rPr lang="en-US" dirty="0"/>
              <a:t>Iliopsoas, quadratus lumborum, piriformis, erector spinae</a:t>
            </a:r>
          </a:p>
          <a:p>
            <a:pPr lvl="1"/>
            <a:r>
              <a:rPr lang="en-US" dirty="0"/>
              <a:t>Non-radicular pain referral to the lower extremity is common</a:t>
            </a:r>
          </a:p>
          <a:p>
            <a:r>
              <a:rPr lang="en-US" dirty="0"/>
              <a:t>Indication of clinical instability which can lead to spinal instability which is defined by spondylosis and spinal stenosis. </a:t>
            </a:r>
          </a:p>
        </p:txBody>
      </p:sp>
      <p:pic>
        <p:nvPicPr>
          <p:cNvPr id="4" name="slide 6">
            <a:hlinkClick r:id="" action="ppaction://media"/>
            <a:extLst>
              <a:ext uri="{FF2B5EF4-FFF2-40B4-BE49-F238E27FC236}">
                <a16:creationId xmlns:a16="http://schemas.microsoft.com/office/drawing/2014/main" id="{863BD2D5-E506-4EDC-A8BC-44E1D2EEB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8697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973F8-8D02-45DD-B171-4C79F7AC0E84}"/>
              </a:ext>
            </a:extLst>
          </p:cNvPr>
          <p:cNvPicPr>
            <a:picLocks noChangeAspect="1"/>
          </p:cNvPicPr>
          <p:nvPr/>
        </p:nvPicPr>
        <p:blipFill>
          <a:blip r:embed="rId5"/>
          <a:stretch>
            <a:fillRect/>
          </a:stretch>
        </p:blipFill>
        <p:spPr>
          <a:xfrm>
            <a:off x="0" y="453247"/>
            <a:ext cx="4594055" cy="3204353"/>
          </a:xfrm>
          <a:prstGeom prst="rect">
            <a:avLst/>
          </a:prstGeom>
        </p:spPr>
      </p:pic>
      <p:pic>
        <p:nvPicPr>
          <p:cNvPr id="9" name="Picture 8">
            <a:extLst>
              <a:ext uri="{FF2B5EF4-FFF2-40B4-BE49-F238E27FC236}">
                <a16:creationId xmlns:a16="http://schemas.microsoft.com/office/drawing/2014/main" id="{8C3B3204-F4A7-4629-849D-6EE6BDADD5D1}"/>
              </a:ext>
            </a:extLst>
          </p:cNvPr>
          <p:cNvPicPr>
            <a:picLocks noChangeAspect="1"/>
          </p:cNvPicPr>
          <p:nvPr/>
        </p:nvPicPr>
        <p:blipFill>
          <a:blip r:embed="rId6"/>
          <a:stretch>
            <a:fillRect/>
          </a:stretch>
        </p:blipFill>
        <p:spPr>
          <a:xfrm>
            <a:off x="0" y="3860800"/>
            <a:ext cx="4572000" cy="2843801"/>
          </a:xfrm>
          <a:prstGeom prst="rect">
            <a:avLst/>
          </a:prstGeom>
        </p:spPr>
      </p:pic>
      <p:pic>
        <p:nvPicPr>
          <p:cNvPr id="14" name="Picture 13">
            <a:extLst>
              <a:ext uri="{FF2B5EF4-FFF2-40B4-BE49-F238E27FC236}">
                <a16:creationId xmlns:a16="http://schemas.microsoft.com/office/drawing/2014/main" id="{2EE1064F-BEAF-40DA-B1B9-02F81E07CF74}"/>
              </a:ext>
            </a:extLst>
          </p:cNvPr>
          <p:cNvPicPr>
            <a:picLocks noChangeAspect="1"/>
          </p:cNvPicPr>
          <p:nvPr/>
        </p:nvPicPr>
        <p:blipFill>
          <a:blip r:embed="rId7"/>
          <a:stretch>
            <a:fillRect/>
          </a:stretch>
        </p:blipFill>
        <p:spPr>
          <a:xfrm>
            <a:off x="5054600" y="453247"/>
            <a:ext cx="3739810" cy="3214270"/>
          </a:xfrm>
          <a:prstGeom prst="rect">
            <a:avLst/>
          </a:prstGeom>
        </p:spPr>
      </p:pic>
      <p:pic>
        <p:nvPicPr>
          <p:cNvPr id="15" name="Picture 14">
            <a:extLst>
              <a:ext uri="{FF2B5EF4-FFF2-40B4-BE49-F238E27FC236}">
                <a16:creationId xmlns:a16="http://schemas.microsoft.com/office/drawing/2014/main" id="{A714EF5A-660A-41ED-AF4A-AC481BE0142B}"/>
              </a:ext>
            </a:extLst>
          </p:cNvPr>
          <p:cNvPicPr>
            <a:picLocks noChangeAspect="1"/>
          </p:cNvPicPr>
          <p:nvPr/>
        </p:nvPicPr>
        <p:blipFill>
          <a:blip r:embed="rId8"/>
          <a:stretch>
            <a:fillRect/>
          </a:stretch>
        </p:blipFill>
        <p:spPr>
          <a:xfrm>
            <a:off x="5597525" y="3657600"/>
            <a:ext cx="2289175" cy="2996302"/>
          </a:xfrm>
          <a:prstGeom prst="rect">
            <a:avLst/>
          </a:prstGeom>
        </p:spPr>
      </p:pic>
      <p:pic>
        <p:nvPicPr>
          <p:cNvPr id="2" name="slide 7">
            <a:hlinkClick r:id="" action="ppaction://media"/>
            <a:extLst>
              <a:ext uri="{FF2B5EF4-FFF2-40B4-BE49-F238E27FC236}">
                <a16:creationId xmlns:a16="http://schemas.microsoft.com/office/drawing/2014/main" id="{F687529D-D327-459F-8B88-ADDFD2D31D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61857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9FAF80-A56B-4E25-A6D1-9EA820FA87FB}"/>
              </a:ext>
            </a:extLst>
          </p:cNvPr>
          <p:cNvPicPr>
            <a:picLocks noGrp="1" noChangeAspect="1"/>
          </p:cNvPicPr>
          <p:nvPr>
            <p:ph idx="1"/>
          </p:nvPr>
        </p:nvPicPr>
        <p:blipFill>
          <a:blip r:embed="rId5"/>
          <a:stretch>
            <a:fillRect/>
          </a:stretch>
        </p:blipFill>
        <p:spPr>
          <a:xfrm>
            <a:off x="711200" y="765048"/>
            <a:ext cx="7721600" cy="5327904"/>
          </a:xfrm>
          <a:prstGeom prst="rect">
            <a:avLst/>
          </a:prstGeom>
        </p:spPr>
      </p:pic>
      <p:pic>
        <p:nvPicPr>
          <p:cNvPr id="3" name="slide 8">
            <a:hlinkClick r:id="" action="ppaction://media"/>
            <a:extLst>
              <a:ext uri="{FF2B5EF4-FFF2-40B4-BE49-F238E27FC236}">
                <a16:creationId xmlns:a16="http://schemas.microsoft.com/office/drawing/2014/main" id="{B1165CD8-7459-4965-B340-489F8F842D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7879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6CE1-77C1-4CFC-84C2-08555321AA60}"/>
              </a:ext>
            </a:extLst>
          </p:cNvPr>
          <p:cNvSpPr>
            <a:spLocks noGrp="1"/>
          </p:cNvSpPr>
          <p:nvPr>
            <p:ph type="title"/>
          </p:nvPr>
        </p:nvSpPr>
        <p:spPr/>
        <p:txBody>
          <a:bodyPr/>
          <a:lstStyle/>
          <a:p>
            <a:r>
              <a:rPr lang="en-US" dirty="0"/>
              <a:t>Non-Specific Low Back Pain</a:t>
            </a:r>
          </a:p>
        </p:txBody>
      </p:sp>
      <p:sp>
        <p:nvSpPr>
          <p:cNvPr id="3" name="Content Placeholder 2">
            <a:extLst>
              <a:ext uri="{FF2B5EF4-FFF2-40B4-BE49-F238E27FC236}">
                <a16:creationId xmlns:a16="http://schemas.microsoft.com/office/drawing/2014/main" id="{57749D5A-81F5-40BE-A8AA-B7BE47A25EE9}"/>
              </a:ext>
            </a:extLst>
          </p:cNvPr>
          <p:cNvSpPr>
            <a:spLocks noGrp="1"/>
          </p:cNvSpPr>
          <p:nvPr>
            <p:ph idx="1"/>
          </p:nvPr>
        </p:nvSpPr>
        <p:spPr>
          <a:xfrm>
            <a:off x="457200" y="2059670"/>
            <a:ext cx="5162204" cy="4066495"/>
          </a:xfrm>
        </p:spPr>
        <p:txBody>
          <a:bodyPr/>
          <a:lstStyle/>
          <a:p>
            <a:pPr>
              <a:buFontTx/>
              <a:buChar char="↓"/>
            </a:pPr>
            <a:r>
              <a:rPr lang="en-US" dirty="0"/>
              <a:t>Joint dysfunction</a:t>
            </a:r>
          </a:p>
          <a:p>
            <a:pPr>
              <a:buFontTx/>
              <a:buChar char="↓"/>
            </a:pPr>
            <a:r>
              <a:rPr lang="en-US" dirty="0" err="1"/>
              <a:t>Arthrokinetic</a:t>
            </a:r>
            <a:r>
              <a:rPr lang="en-US" dirty="0"/>
              <a:t> reflex dysfunction</a:t>
            </a:r>
          </a:p>
          <a:p>
            <a:pPr>
              <a:buFontTx/>
              <a:buChar char="↓"/>
            </a:pPr>
            <a:r>
              <a:rPr lang="en-US" dirty="0"/>
              <a:t>Overload of ligaments, joint capsules and intervertebral discs</a:t>
            </a:r>
          </a:p>
          <a:p>
            <a:pPr>
              <a:buFontTx/>
              <a:buChar char="↓"/>
            </a:pPr>
            <a:r>
              <a:rPr lang="en-US" dirty="0"/>
              <a:t>Facilitation of global musculature</a:t>
            </a:r>
          </a:p>
          <a:p>
            <a:pPr>
              <a:buFontTx/>
              <a:buChar char="↓"/>
            </a:pPr>
            <a:r>
              <a:rPr lang="en-US" dirty="0"/>
              <a:t>Degenerative disc disease</a:t>
            </a:r>
          </a:p>
          <a:p>
            <a:pPr>
              <a:buFontTx/>
              <a:buChar char="!"/>
            </a:pPr>
            <a:r>
              <a:rPr lang="en-US" dirty="0"/>
              <a:t>Pain with exacerbations</a:t>
            </a:r>
          </a:p>
          <a:p>
            <a:endParaRPr lang="en-US" dirty="0"/>
          </a:p>
        </p:txBody>
      </p:sp>
      <p:pic>
        <p:nvPicPr>
          <p:cNvPr id="5" name="Picture 4" descr="A picture containing film, photo, animal&#10;&#10;Description automatically generated">
            <a:extLst>
              <a:ext uri="{FF2B5EF4-FFF2-40B4-BE49-F238E27FC236}">
                <a16:creationId xmlns:a16="http://schemas.microsoft.com/office/drawing/2014/main" id="{BC8AD844-7C10-42C4-B537-88295EA1B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240" y="3108959"/>
            <a:ext cx="3200400" cy="2601884"/>
          </a:xfrm>
          <a:prstGeom prst="rect">
            <a:avLst/>
          </a:prstGeom>
        </p:spPr>
      </p:pic>
      <p:cxnSp>
        <p:nvCxnSpPr>
          <p:cNvPr id="7" name="Straight Arrow Connector 6">
            <a:extLst>
              <a:ext uri="{FF2B5EF4-FFF2-40B4-BE49-F238E27FC236}">
                <a16:creationId xmlns:a16="http://schemas.microsoft.com/office/drawing/2014/main" id="{7674DA65-0355-4BED-8732-B154E2BAA16F}"/>
              </a:ext>
            </a:extLst>
          </p:cNvPr>
          <p:cNvCxnSpPr>
            <a:cxnSpLocks/>
          </p:cNvCxnSpPr>
          <p:nvPr/>
        </p:nvCxnSpPr>
        <p:spPr>
          <a:xfrm>
            <a:off x="6334298" y="3690851"/>
            <a:ext cx="216131" cy="36576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B5EDD11-3F49-4070-A25A-F631F9CD7241}"/>
              </a:ext>
            </a:extLst>
          </p:cNvPr>
          <p:cNvCxnSpPr/>
          <p:nvPr/>
        </p:nvCxnSpPr>
        <p:spPr>
          <a:xfrm flipH="1">
            <a:off x="7697585" y="3823855"/>
            <a:ext cx="249382" cy="23275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6" name="slide 9">
            <a:hlinkClick r:id="" action="ppaction://media"/>
            <a:extLst>
              <a:ext uri="{FF2B5EF4-FFF2-40B4-BE49-F238E27FC236}">
                <a16:creationId xmlns:a16="http://schemas.microsoft.com/office/drawing/2014/main" id="{8AF1B667-AB3C-4F5D-847F-F3E939AEDC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9648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AD87C1097C24C91644297B4948A03" ma:contentTypeVersion="12" ma:contentTypeDescription="Create a new document." ma:contentTypeScope="" ma:versionID="4753cee86b303f00e6f22fd77bc19f1f">
  <xsd:schema xmlns:xsd="http://www.w3.org/2001/XMLSchema" xmlns:xs="http://www.w3.org/2001/XMLSchema" xmlns:p="http://schemas.microsoft.com/office/2006/metadata/properties" xmlns:ns3="7fbcebba-10a8-4bf2-b73b-4ab94071df57" xmlns:ns4="de1e5e62-17d8-401a-9ae3-89ee55d9013c" targetNamespace="http://schemas.microsoft.com/office/2006/metadata/properties" ma:root="true" ma:fieldsID="148353c610191d5e702439c0ac63e290" ns3:_="" ns4:_="">
    <xsd:import namespace="7fbcebba-10a8-4bf2-b73b-4ab94071df57"/>
    <xsd:import namespace="de1e5e62-17d8-401a-9ae3-89ee55d9013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bcebba-10a8-4bf2-b73b-4ab94071df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1e5e62-17d8-401a-9ae3-89ee55d9013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564CCA-0EE3-4A1A-BC96-05BB2179A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bcebba-10a8-4bf2-b73b-4ab94071df57"/>
    <ds:schemaRef ds:uri="de1e5e62-17d8-401a-9ae3-89ee55d90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95016A-2296-492D-AF0C-3D9505ED444F}">
  <ds:schemaRefs>
    <ds:schemaRef ds:uri="http://schemas.microsoft.com/sharepoint/v3/contenttype/forms"/>
  </ds:schemaRefs>
</ds:datastoreItem>
</file>

<file path=customXml/itemProps3.xml><?xml version="1.0" encoding="utf-8"?>
<ds:datastoreItem xmlns:ds="http://schemas.openxmlformats.org/officeDocument/2006/customXml" ds:itemID="{EA43FAEE-B76F-45B8-91F3-B2CE366B89E7}">
  <ds:schemaRefs>
    <ds:schemaRef ds:uri="http://purl.org/dc/elements/1.1/"/>
    <ds:schemaRef ds:uri="de1e5e62-17d8-401a-9ae3-89ee55d9013c"/>
    <ds:schemaRef ds:uri="http://schemas.microsoft.com/office/2006/documentManagement/types"/>
    <ds:schemaRef ds:uri="7fbcebba-10a8-4bf2-b73b-4ab94071df57"/>
    <ds:schemaRef ds:uri="http://purl.org/dc/term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Power-Point-Helmet</Template>
  <TotalTime>3157</TotalTime>
  <Words>1798</Words>
  <Application>Microsoft Office PowerPoint</Application>
  <PresentationFormat>On-screen Show (4:3)</PresentationFormat>
  <Paragraphs>125</Paragraphs>
  <Slides>21</Slides>
  <Notes>17</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Gotham Book</vt:lpstr>
      <vt:lpstr>Gotham-Bold</vt:lpstr>
      <vt:lpstr>Times</vt:lpstr>
      <vt:lpstr>Wingdings</vt:lpstr>
      <vt:lpstr>MSU Template 1</vt:lpstr>
      <vt:lpstr>Non-Pharmacologic Management of Musculoskeletal Pain Syndromes</vt:lpstr>
      <vt:lpstr>The Problem – As Reported by The CDC</vt:lpstr>
      <vt:lpstr>The Problem</vt:lpstr>
      <vt:lpstr>Chronic Pain Syndromes</vt:lpstr>
      <vt:lpstr>Non-Specific Low Back Pain</vt:lpstr>
      <vt:lpstr>Non-Specific Low Back Pain</vt:lpstr>
      <vt:lpstr>PowerPoint Presentation</vt:lpstr>
      <vt:lpstr>PowerPoint Presentation</vt:lpstr>
      <vt:lpstr>Non-Specific Low Back Pain</vt:lpstr>
      <vt:lpstr>Decreasing the Incidence of Chronic Low Back Pain</vt:lpstr>
      <vt:lpstr>“Destabilizing Stretches”</vt:lpstr>
      <vt:lpstr>Neck Pain</vt:lpstr>
      <vt:lpstr>Headaches or Migraines</vt:lpstr>
      <vt:lpstr>Pain Referral Patterns to the Head and Neck</vt:lpstr>
      <vt:lpstr>Addressing the Headache Etiology</vt:lpstr>
      <vt:lpstr>Multidisciplined Treatment Approach</vt:lpstr>
      <vt:lpstr>Definition of Spinal Manipulation</vt:lpstr>
      <vt:lpstr>Osteopathic Neuromusculoskeletal Medicine - ONMM</vt:lpstr>
      <vt:lpstr>ONMM vs Chiropractic</vt:lpstr>
      <vt:lpstr>Management of Recurrent Acute Exacerbations of Chronic Pain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Non-Pharmacologic Management of Musculoskeletal Pain Syndromes</dc:title>
  <dc:creator>DeStefano, Lisa</dc:creator>
  <cp:lastModifiedBy>Jesse Guasco</cp:lastModifiedBy>
  <cp:revision>16</cp:revision>
  <dcterms:created xsi:type="dcterms:W3CDTF">2019-11-01T15:17:41Z</dcterms:created>
  <dcterms:modified xsi:type="dcterms:W3CDTF">2020-02-03T03:22:46Z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0x010100897AD87C1097C24C91644297B4948A03</vt:lpwstr>
  </property>
</Properties>
</file>