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90" r:id="rId3"/>
    <p:sldId id="289" r:id="rId4"/>
    <p:sldId id="281" r:id="rId5"/>
    <p:sldId id="282" r:id="rId6"/>
    <p:sldId id="283" r:id="rId7"/>
    <p:sldId id="284" r:id="rId8"/>
    <p:sldId id="285" r:id="rId9"/>
    <p:sldId id="288" r:id="rId10"/>
    <p:sldId id="269" r:id="rId11"/>
    <p:sldId id="294" r:id="rId12"/>
    <p:sldId id="293" r:id="rId13"/>
    <p:sldId id="29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81934" autoAdjust="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0" tIns="45716" rIns="91430" bIns="45716" rtlCol="0"/>
          <a:lstStyle>
            <a:lvl1pPr algn="r">
              <a:defRPr sz="1200"/>
            </a:lvl1pPr>
          </a:lstStyle>
          <a:p>
            <a:fld id="{432C6F55-395F-477A-8F38-71C86D2FDD15}" type="datetimeFigureOut">
              <a:rPr lang="en-US" smtClean="0"/>
              <a:t>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0" tIns="45716" rIns="91430" bIns="45716"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0" tIns="45716" rIns="91430" bIns="4571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5"/>
            <a:ext cx="2971800" cy="458787"/>
          </a:xfrm>
          <a:prstGeom prst="rect">
            <a:avLst/>
          </a:prstGeom>
        </p:spPr>
        <p:txBody>
          <a:bodyPr vert="horz" lIns="91430" tIns="45716" rIns="91430"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5"/>
            <a:ext cx="2971800" cy="458787"/>
          </a:xfrm>
          <a:prstGeom prst="rect">
            <a:avLst/>
          </a:prstGeom>
        </p:spPr>
        <p:txBody>
          <a:bodyPr vert="horz" lIns="91430" tIns="45716" rIns="91430" bIns="45716" rtlCol="0" anchor="b"/>
          <a:lstStyle>
            <a:lvl1pPr algn="r">
              <a:defRPr sz="1200"/>
            </a:lvl1pPr>
          </a:lstStyle>
          <a:p>
            <a:fld id="{5DD6CF10-E5DF-44E4-9099-DEF2A1EC4D59}" type="slidenum">
              <a:rPr lang="en-US" smtClean="0"/>
              <a:t>‹#›</a:t>
            </a:fld>
            <a:endParaRPr lang="en-US"/>
          </a:p>
        </p:txBody>
      </p:sp>
    </p:spTree>
    <p:extLst>
      <p:ext uri="{BB962C8B-B14F-4D97-AF65-F5344CB8AC3E}">
        <p14:creationId xmlns:p14="http://schemas.microsoft.com/office/powerpoint/2010/main" val="27884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D6CF10-E5DF-44E4-9099-DEF2A1EC4D59}" type="slidenum">
              <a:rPr lang="en-US" smtClean="0"/>
              <a:t>1</a:t>
            </a:fld>
            <a:endParaRPr lang="en-US"/>
          </a:p>
        </p:txBody>
      </p:sp>
    </p:spTree>
    <p:extLst>
      <p:ext uri="{BB962C8B-B14F-4D97-AF65-F5344CB8AC3E}">
        <p14:creationId xmlns:p14="http://schemas.microsoft.com/office/powerpoint/2010/main" val="3029107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D6CF10-E5DF-44E4-9099-DEF2A1EC4D59}" type="slidenum">
              <a:rPr lang="en-US" smtClean="0"/>
              <a:t>10</a:t>
            </a:fld>
            <a:endParaRPr lang="en-US"/>
          </a:p>
        </p:txBody>
      </p:sp>
    </p:spTree>
    <p:extLst>
      <p:ext uri="{BB962C8B-B14F-4D97-AF65-F5344CB8AC3E}">
        <p14:creationId xmlns:p14="http://schemas.microsoft.com/office/powerpoint/2010/main" val="2788906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Public Act (PA) 12 of 2020</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was just signed in to law last week (Jan 28, 2020). Requires DHHS to establish the hotline (Community, Access, Resources, Education and Safety). An issue with this bill – there are not enough mental health providers in all of the Michigan Counties to care for the people who will utilize this resource. </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SB 254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Introduced 4/9/19; Passes Senate 6-17-19; now sits in House HP Committee</a:t>
            </a:r>
          </a:p>
          <a:p>
            <a:r>
              <a:rPr lang="en-US" sz="1200" kern="1200" dirty="0" smtClean="0">
                <a:solidFill>
                  <a:schemeClr val="tx1"/>
                </a:solidFill>
                <a:effectLst/>
                <a:latin typeface="+mn-lt"/>
                <a:ea typeface="+mn-ea"/>
                <a:cs typeface="+mn-cs"/>
              </a:rPr>
              <a:t>Summary: pharmacist has right to question provider-patient relationship for controlled substance prescription in the follow circumstances: </a:t>
            </a:r>
          </a:p>
          <a:p>
            <a:pPr lvl="0"/>
            <a:r>
              <a:rPr lang="en-US" sz="1200" kern="1200" dirty="0" smtClean="0">
                <a:solidFill>
                  <a:schemeClr val="tx1"/>
                </a:solidFill>
                <a:effectLst/>
                <a:latin typeface="+mn-lt"/>
                <a:ea typeface="+mn-ea"/>
                <a:cs typeface="+mn-cs"/>
              </a:rPr>
              <a:t>Lack of consistency in provider-patient relationship</a:t>
            </a:r>
          </a:p>
          <a:p>
            <a:pPr lvl="0"/>
            <a:r>
              <a:rPr lang="en-US" sz="1200" kern="1200" dirty="0" smtClean="0">
                <a:solidFill>
                  <a:schemeClr val="tx1"/>
                </a:solidFill>
                <a:effectLst/>
                <a:latin typeface="+mn-lt"/>
                <a:ea typeface="+mn-ea"/>
                <a:cs typeface="+mn-cs"/>
              </a:rPr>
              <a:t>Frequency of prescriptions from same day by 1 prescriber for large number of patients</a:t>
            </a:r>
          </a:p>
          <a:p>
            <a:pPr lvl="0"/>
            <a:r>
              <a:rPr lang="en-US" sz="1200" kern="1200" dirty="0" smtClean="0">
                <a:solidFill>
                  <a:schemeClr val="tx1"/>
                </a:solidFill>
                <a:effectLst/>
                <a:latin typeface="+mn-lt"/>
                <a:ea typeface="+mn-ea"/>
                <a:cs typeface="+mn-cs"/>
              </a:rPr>
              <a:t>Quantities beyond normal prescription practices</a:t>
            </a:r>
          </a:p>
          <a:p>
            <a:pPr lvl="0"/>
            <a:r>
              <a:rPr lang="en-US" sz="1200" kern="1200" dirty="0" smtClean="0">
                <a:solidFill>
                  <a:schemeClr val="tx1"/>
                </a:solidFill>
                <a:effectLst/>
                <a:latin typeface="+mn-lt"/>
                <a:ea typeface="+mn-ea"/>
                <a:cs typeface="+mn-cs"/>
              </a:rPr>
              <a:t>Unusual doses</a:t>
            </a:r>
          </a:p>
          <a:p>
            <a:pPr lvl="0"/>
            <a:r>
              <a:rPr lang="en-US" sz="1200" kern="1200" dirty="0" smtClean="0">
                <a:solidFill>
                  <a:schemeClr val="tx1"/>
                </a:solidFill>
                <a:effectLst/>
                <a:latin typeface="+mn-lt"/>
                <a:ea typeface="+mn-ea"/>
                <a:cs typeface="+mn-cs"/>
              </a:rPr>
              <a:t>Unusual geographic distance between patent, pharmacy and prescriber</a:t>
            </a:r>
          </a:p>
          <a:p>
            <a:endParaRPr lang="en-US" dirty="0" smtClean="0"/>
          </a:p>
          <a:p>
            <a:r>
              <a:rPr lang="en-US" sz="1200" b="1" kern="1200" dirty="0" smtClean="0">
                <a:solidFill>
                  <a:schemeClr val="tx1"/>
                </a:solidFill>
                <a:effectLst/>
                <a:latin typeface="+mn-lt"/>
                <a:ea typeface="+mn-ea"/>
                <a:cs typeface="+mn-cs"/>
              </a:rPr>
              <a:t>SB 307</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Introduced: 5/9/19; Sits in Senate HP Committee</a:t>
            </a:r>
          </a:p>
          <a:p>
            <a:r>
              <a:rPr lang="en-US" sz="1200" kern="1200" dirty="0" smtClean="0">
                <a:solidFill>
                  <a:schemeClr val="tx1"/>
                </a:solidFill>
                <a:effectLst/>
                <a:latin typeface="+mn-lt"/>
                <a:ea typeface="+mn-ea"/>
                <a:cs typeface="+mn-cs"/>
              </a:rPr>
              <a:t>Summary: amends the PH code to:</a:t>
            </a:r>
          </a:p>
          <a:p>
            <a:pPr lvl="0"/>
            <a:r>
              <a:rPr lang="en-US" sz="1200" kern="1200" dirty="0" smtClean="0">
                <a:solidFill>
                  <a:schemeClr val="tx1"/>
                </a:solidFill>
                <a:effectLst/>
                <a:latin typeface="+mn-lt"/>
                <a:ea typeface="+mn-ea"/>
                <a:cs typeface="+mn-cs"/>
              </a:rPr>
              <a:t>Require DHHS to develop, adopt, and/or approve educational materials on risks of opioid addiction to youth athletes who are prescribed opioids after an injury due to sports participation</a:t>
            </a:r>
          </a:p>
          <a:p>
            <a:pPr lvl="0"/>
            <a:r>
              <a:rPr lang="en-US" sz="1200" kern="1200" dirty="0" smtClean="0">
                <a:solidFill>
                  <a:schemeClr val="tx1"/>
                </a:solidFill>
                <a:effectLst/>
                <a:latin typeface="+mn-lt"/>
                <a:ea typeface="+mn-ea"/>
                <a:cs typeface="+mn-cs"/>
              </a:rPr>
              <a:t>Require DHHS to develop, adopt or approve an opioid awareness program that includes info regarding risks of opioid addiction</a:t>
            </a:r>
          </a:p>
          <a:p>
            <a:pPr lvl="0"/>
            <a:r>
              <a:rPr lang="en-US" sz="1200" kern="1200" dirty="0" smtClean="0">
                <a:solidFill>
                  <a:schemeClr val="tx1"/>
                </a:solidFill>
                <a:effectLst/>
                <a:latin typeface="+mn-lt"/>
                <a:ea typeface="+mn-ea"/>
                <a:cs typeface="+mn-cs"/>
              </a:rPr>
              <a:t>Make these educational materials/information available to the public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SB 386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Introduced: 6/20/19; sits in Senate Education and Career Readiness Committee</a:t>
            </a:r>
          </a:p>
          <a:p>
            <a:r>
              <a:rPr lang="en-US" sz="1200" kern="1200" dirty="0" smtClean="0">
                <a:solidFill>
                  <a:schemeClr val="tx1"/>
                </a:solidFill>
                <a:effectLst/>
                <a:latin typeface="+mn-lt"/>
                <a:ea typeface="+mn-ea"/>
                <a:cs typeface="+mn-cs"/>
              </a:rPr>
              <a:t>Summary: </a:t>
            </a:r>
          </a:p>
          <a:p>
            <a:pPr lvl="0"/>
            <a:r>
              <a:rPr lang="en-US" sz="1200" kern="1200" dirty="0" smtClean="0">
                <a:solidFill>
                  <a:schemeClr val="tx1"/>
                </a:solidFill>
                <a:effectLst/>
                <a:latin typeface="+mn-lt"/>
                <a:ea typeface="+mn-ea"/>
                <a:cs typeface="+mn-cs"/>
              </a:rPr>
              <a:t>Requires DHHS to develop and make available to all public schools instructional video regarding the dangers of prescription opioid drug abuse that is appropriate for 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students</a:t>
            </a:r>
          </a:p>
          <a:p>
            <a:pPr lvl="0"/>
            <a:r>
              <a:rPr lang="en-US" sz="1200" kern="1200" dirty="0" smtClean="0">
                <a:solidFill>
                  <a:schemeClr val="tx1"/>
                </a:solidFill>
                <a:effectLst/>
                <a:latin typeface="+mn-lt"/>
                <a:ea typeface="+mn-ea"/>
                <a:cs typeface="+mn-cs"/>
              </a:rPr>
              <a:t>School boards must ensure that this info is incorporated into 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curriculum </a:t>
            </a:r>
          </a:p>
          <a:p>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11</a:t>
            </a:fld>
            <a:endParaRPr lang="en-US"/>
          </a:p>
        </p:txBody>
      </p:sp>
    </p:spTree>
    <p:extLst>
      <p:ext uri="{BB962C8B-B14F-4D97-AF65-F5344CB8AC3E}">
        <p14:creationId xmlns:p14="http://schemas.microsoft.com/office/powerpoint/2010/main" val="748886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Prevention:</a:t>
            </a:r>
            <a:r>
              <a:rPr lang="en-US" baseline="0" dirty="0" smtClean="0"/>
              <a:t> </a:t>
            </a:r>
          </a:p>
          <a:p>
            <a:pPr marL="171450" indent="-171450">
              <a:buFontTx/>
              <a:buChar char="-"/>
            </a:pPr>
            <a:r>
              <a:rPr lang="en-US" baseline="0" dirty="0" smtClean="0"/>
              <a:t>$1 million media campaign to focus on changing the conversation to encourage Michiganders to seek treatment</a:t>
            </a:r>
          </a:p>
          <a:p>
            <a:r>
              <a:rPr lang="en-US" baseline="0" dirty="0" smtClean="0"/>
              <a:t>Treatment: </a:t>
            </a:r>
          </a:p>
          <a:p>
            <a:pPr marL="171450" indent="-171450">
              <a:buFontTx/>
              <a:buChar char="-"/>
            </a:pPr>
            <a:r>
              <a:rPr lang="en-US" baseline="0" dirty="0" smtClean="0"/>
              <a:t>Eliminate Barriers to medication assistance to eliminate prior authorization for opioid abuse treatment for Medicaid recipients</a:t>
            </a:r>
          </a:p>
          <a:p>
            <a:pPr marL="171450" indent="-171450">
              <a:buFontTx/>
              <a:buChar char="-"/>
            </a:pPr>
            <a:r>
              <a:rPr lang="en-US" baseline="0" dirty="0" smtClean="0"/>
              <a:t>Medication assistance programs in prisons</a:t>
            </a:r>
          </a:p>
          <a:p>
            <a:pPr marL="0" indent="0">
              <a:buFontTx/>
              <a:buNone/>
            </a:pPr>
            <a:r>
              <a:rPr lang="en-US" baseline="0" dirty="0" smtClean="0"/>
              <a:t>Harm Reduction</a:t>
            </a:r>
          </a:p>
          <a:p>
            <a:pPr marL="171450" indent="-171450">
              <a:buFontTx/>
              <a:buChar char="-"/>
            </a:pPr>
            <a:r>
              <a:rPr lang="en-US" baseline="0" dirty="0" smtClean="0"/>
              <a:t>Increase syringe service program to reduce infectious disease transmission</a:t>
            </a:r>
          </a:p>
          <a:p>
            <a:pPr marL="171450" indent="-171450">
              <a:buFontTx/>
              <a:buChar char="-"/>
            </a:pPr>
            <a:endParaRPr lang="en-US" baseline="0" dirty="0" smtClean="0"/>
          </a:p>
          <a:p>
            <a:pPr marL="0" indent="0">
              <a:buFontTx/>
              <a:buNone/>
            </a:pPr>
            <a:r>
              <a:rPr lang="en-US" b="1" u="sng" baseline="0" dirty="0" smtClean="0"/>
              <a:t>Talking Points to use with Legislators or Organizations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People can not be afraid to ask for help; we have to create a safe way for adults to ask for help without risking losing their children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This needs to be expanded to change the conversation – Opioid Abuse is a Chronic Illness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Create more user-friendly and robust programs to get opioids safely out of the home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Be more proactive instead of reactive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Decrease the number of people who start taking opioids not increase the number of people who are saved with opioid antagonists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Develop screening tools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Incorporate screening into regular visits: medical, case workers for Medicaid, WIC, etc. </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1" baseline="0" dirty="0" smtClean="0"/>
          </a:p>
          <a:p>
            <a:pPr marL="171450" indent="-171450">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12</a:t>
            </a:fld>
            <a:endParaRPr lang="en-US"/>
          </a:p>
        </p:txBody>
      </p:sp>
    </p:spTree>
    <p:extLst>
      <p:ext uri="{BB962C8B-B14F-4D97-AF65-F5344CB8AC3E}">
        <p14:creationId xmlns:p14="http://schemas.microsoft.com/office/powerpoint/2010/main" val="419733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Guidelines are needed:</a:t>
            </a:r>
          </a:p>
          <a:p>
            <a:pPr marL="171450" indent="-171450">
              <a:buFontTx/>
              <a:buChar char="-"/>
            </a:pPr>
            <a:r>
              <a:rPr lang="en-US" dirty="0" smtClean="0"/>
              <a:t>Discuss and document risks versus benefits and reevaluate</a:t>
            </a:r>
            <a:r>
              <a:rPr lang="en-US" baseline="0" dirty="0" smtClean="0"/>
              <a:t> pain </a:t>
            </a:r>
          </a:p>
          <a:p>
            <a:pPr marL="171450" indent="-171450">
              <a:buFontTx/>
              <a:buChar char="-"/>
            </a:pPr>
            <a:r>
              <a:rPr lang="en-US" baseline="0" dirty="0" smtClean="0"/>
              <a:t>Make a plan with the patient prior to writing the 1</a:t>
            </a:r>
            <a:r>
              <a:rPr lang="en-US" baseline="30000" dirty="0" smtClean="0"/>
              <a:t>st</a:t>
            </a:r>
            <a:r>
              <a:rPr lang="en-US" baseline="0" dirty="0" smtClean="0"/>
              <a:t> Rx</a:t>
            </a:r>
          </a:p>
          <a:p>
            <a:pPr marL="171450" indent="-171450">
              <a:buFontTx/>
              <a:buChar char="-"/>
            </a:pPr>
            <a:r>
              <a:rPr lang="en-US" baseline="0" dirty="0" smtClean="0"/>
              <a:t>Discuss all possible pain treatment options before writing a Rx</a:t>
            </a:r>
          </a:p>
          <a:p>
            <a:pPr marL="171450" indent="-171450">
              <a:buFontTx/>
              <a:buChar char="-"/>
            </a:pPr>
            <a:r>
              <a:rPr lang="en-US" baseline="0" dirty="0" smtClean="0"/>
              <a:t>Limit the number of pills Rx at one time</a:t>
            </a:r>
          </a:p>
          <a:p>
            <a:pPr marL="171450" indent="-171450">
              <a:buFontTx/>
              <a:buChar char="-"/>
            </a:pPr>
            <a:r>
              <a:rPr lang="en-US" baseline="0" dirty="0" smtClean="0"/>
              <a:t>Develop a written plan, with the patient, for how pain will be managed</a:t>
            </a:r>
            <a:endParaRPr lang="en-US" dirty="0" smtClean="0"/>
          </a:p>
          <a:p>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2</a:t>
            </a:fld>
            <a:endParaRPr lang="en-US"/>
          </a:p>
        </p:txBody>
      </p:sp>
    </p:spTree>
    <p:extLst>
      <p:ext uri="{BB962C8B-B14F-4D97-AF65-F5344CB8AC3E}">
        <p14:creationId xmlns:p14="http://schemas.microsoft.com/office/powerpoint/2010/main" val="3231026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Opioid crisis</a:t>
            </a:r>
            <a:r>
              <a:rPr lang="en-US" baseline="0" dirty="0" smtClean="0"/>
              <a:t> affects ALL age groups:</a:t>
            </a:r>
          </a:p>
          <a:p>
            <a:pPr marL="171431" indent="-171431">
              <a:buFontTx/>
              <a:buChar char="-"/>
            </a:pPr>
            <a:r>
              <a:rPr lang="en-US" baseline="0" dirty="0" smtClean="0"/>
              <a:t>Newborns: 600% increase in the number of infants born addicted between 2000-2009 in Michigan (Michigan.gov)</a:t>
            </a:r>
          </a:p>
          <a:p>
            <a:pPr marL="171431" indent="-171431">
              <a:buFontTx/>
              <a:buChar char="-"/>
            </a:pPr>
            <a:r>
              <a:rPr lang="en-US" dirty="0" smtClean="0"/>
              <a:t>Children</a:t>
            </a:r>
            <a:r>
              <a:rPr lang="en-US" baseline="0" dirty="0" smtClean="0"/>
              <a:t>: 1 in 10 children live with at least 1 adult who has a substance use disorder; the majority of these children are &lt; 5 years of age (datacenter.kidscount.org)</a:t>
            </a:r>
          </a:p>
          <a:p>
            <a:pPr marL="171431" indent="-171431">
              <a:buFontTx/>
              <a:buChar char="-"/>
            </a:pPr>
            <a:r>
              <a:rPr lang="en-US" baseline="0" dirty="0" smtClean="0"/>
              <a:t>Youth (12+ years of age): Experimentation</a:t>
            </a:r>
          </a:p>
          <a:p>
            <a:pPr marL="628581" lvl="1" indent="-171431">
              <a:buFontTx/>
              <a:buChar char="-"/>
            </a:pPr>
            <a:r>
              <a:rPr lang="en-US" baseline="0" dirty="0" smtClean="0"/>
              <a:t>64% of drug related ED visits for 12-17 year olds, involved intentional misuse or abuse of prescription or OTC medications (CDC.gov)</a:t>
            </a:r>
          </a:p>
          <a:p>
            <a:pPr marL="628581" lvl="1" indent="-171431">
              <a:buFontTx/>
              <a:buChar char="-"/>
            </a:pPr>
            <a:r>
              <a:rPr lang="en-US" baseline="0" dirty="0" smtClean="0"/>
              <a:t>6.2% of 12-17 year olds have taken controlled medications for nonmedical reasons (SAMHSA.gov)</a:t>
            </a:r>
          </a:p>
          <a:p>
            <a:pPr marL="628581" lvl="1" indent="-171431">
              <a:buFontTx/>
              <a:buChar char="-"/>
            </a:pPr>
            <a:r>
              <a:rPr lang="en-US" baseline="0" dirty="0" smtClean="0"/>
              <a:t>Parent who use substances miss opportunities to foster health attachments with their children; without health attachment, a child is much more vulnerable to stress, which can lead to anxiety and depression</a:t>
            </a:r>
          </a:p>
          <a:p>
            <a:pPr marL="171431" indent="-171431">
              <a:buFontTx/>
              <a:buChar char="-"/>
            </a:pPr>
            <a:r>
              <a:rPr lang="en-US" baseline="0" dirty="0" smtClean="0"/>
              <a:t>Adults</a:t>
            </a:r>
          </a:p>
          <a:p>
            <a:pPr marL="171431" indent="-171431">
              <a:buFontTx/>
              <a:buChar char="-"/>
            </a:pPr>
            <a:r>
              <a:rPr lang="en-US" baseline="0" dirty="0" smtClean="0"/>
              <a:t>Pregnant Women: </a:t>
            </a:r>
          </a:p>
          <a:p>
            <a:pPr marL="171431" indent="-171431">
              <a:buFontTx/>
              <a:buChar char="-"/>
            </a:pPr>
            <a:r>
              <a:rPr lang="en-US" baseline="0" dirty="0" smtClean="0"/>
              <a:t>Military Personnel: 2% of active duty personnel report prescription medication misuse in the past 12 month (SAMHSA.gov)</a:t>
            </a:r>
          </a:p>
          <a:p>
            <a:pPr marL="171431" indent="-171431">
              <a:buFontTx/>
              <a:buChar char="-"/>
            </a:pPr>
            <a:r>
              <a:rPr lang="en-US" baseline="0" dirty="0" smtClean="0"/>
              <a:t>Older Adults: high risk of medication misuse due to increased rates of pain, sleep disorders and anxiety (SAMHSA.gov)</a:t>
            </a:r>
          </a:p>
          <a:p>
            <a:endParaRPr lang="en-US" baseline="0" dirty="0" smtClean="0"/>
          </a:p>
          <a:p>
            <a:endParaRPr lang="en-US" baseline="0" dirty="0" smtClean="0"/>
          </a:p>
          <a:p>
            <a:r>
              <a:rPr lang="en-US" b="1" u="sng" baseline="0" dirty="0" smtClean="0"/>
              <a:t>Organizational Policy Implications</a:t>
            </a:r>
          </a:p>
          <a:p>
            <a:pPr marL="171441" indent="-171441">
              <a:buFontTx/>
              <a:buChar char="-"/>
            </a:pPr>
            <a:r>
              <a:rPr lang="en-US" baseline="0" dirty="0" smtClean="0"/>
              <a:t>Include requirement for written treatment plan and evaluation of the plan with each prescription renewal</a:t>
            </a:r>
          </a:p>
          <a:p>
            <a:pPr marL="171441" indent="-171441">
              <a:buFontTx/>
              <a:buChar char="-"/>
            </a:pPr>
            <a:r>
              <a:rPr lang="en-US" baseline="0" dirty="0" smtClean="0"/>
              <a:t>Require alternative pain treatment </a:t>
            </a:r>
            <a:r>
              <a:rPr lang="en-US" baseline="0" dirty="0" smtClean="0"/>
              <a:t>trail prior </a:t>
            </a:r>
            <a:r>
              <a:rPr lang="en-US" baseline="0" dirty="0" smtClean="0"/>
              <a:t>to refill prescription medication</a:t>
            </a:r>
          </a:p>
          <a:p>
            <a:pPr marL="628581" lvl="1" indent="-171431">
              <a:buFontTx/>
              <a:buChar char="-"/>
            </a:pPr>
            <a:endParaRPr lang="en-US" baseline="0" dirty="0" smtClean="0"/>
          </a:p>
        </p:txBody>
      </p:sp>
      <p:sp>
        <p:nvSpPr>
          <p:cNvPr id="4" name="Slide Number Placeholder 3"/>
          <p:cNvSpPr>
            <a:spLocks noGrp="1"/>
          </p:cNvSpPr>
          <p:nvPr>
            <p:ph type="sldNum" sz="quarter" idx="10"/>
          </p:nvPr>
        </p:nvSpPr>
        <p:spPr/>
        <p:txBody>
          <a:bodyPr/>
          <a:lstStyle/>
          <a:p>
            <a:fld id="{5DD6CF10-E5DF-44E4-9099-DEF2A1EC4D59}" type="slidenum">
              <a:rPr lang="en-US" smtClean="0"/>
              <a:t>3</a:t>
            </a:fld>
            <a:endParaRPr lang="en-US"/>
          </a:p>
        </p:txBody>
      </p:sp>
    </p:spTree>
    <p:extLst>
      <p:ext uri="{BB962C8B-B14F-4D97-AF65-F5344CB8AC3E}">
        <p14:creationId xmlns:p14="http://schemas.microsoft.com/office/powerpoint/2010/main" val="410495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no bills in the Michigan Legislature that address this issues.</a:t>
            </a:r>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4</a:t>
            </a:fld>
            <a:endParaRPr lang="en-US"/>
          </a:p>
        </p:txBody>
      </p:sp>
    </p:spTree>
    <p:extLst>
      <p:ext uri="{BB962C8B-B14F-4D97-AF65-F5344CB8AC3E}">
        <p14:creationId xmlns:p14="http://schemas.microsoft.com/office/powerpoint/2010/main" val="295580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Policy Implications</a:t>
            </a:r>
          </a:p>
          <a:p>
            <a:pPr marL="171450" indent="-171450">
              <a:buFontTx/>
              <a:buChar char="-"/>
            </a:pPr>
            <a:r>
              <a:rPr lang="en-US" dirty="0" smtClean="0"/>
              <a:t>Community </a:t>
            </a:r>
            <a:r>
              <a:rPr lang="en-US" dirty="0" smtClean="0"/>
              <a:t>Fire Stations and/or Pharmacies should</a:t>
            </a:r>
            <a:r>
              <a:rPr lang="en-US" baseline="0" dirty="0" smtClean="0"/>
              <a:t> be disposal sites, but this must be cost and risk neutral for the </a:t>
            </a:r>
            <a:r>
              <a:rPr lang="en-US" baseline="0" dirty="0" smtClean="0"/>
              <a:t>facility</a:t>
            </a:r>
          </a:p>
          <a:p>
            <a:pPr marL="171450" indent="-171450">
              <a:buFontTx/>
              <a:buChar char="-"/>
            </a:pPr>
            <a:endParaRPr lang="en-US" baseline="0" dirty="0" smtClean="0"/>
          </a:p>
          <a:p>
            <a:pPr marL="0" indent="0">
              <a:buFontTx/>
              <a:buNone/>
            </a:pPr>
            <a:r>
              <a:rPr lang="en-US" baseline="0" dirty="0" smtClean="0"/>
              <a:t>These are also referred to as “Take Back Programs”</a:t>
            </a:r>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5</a:t>
            </a:fld>
            <a:endParaRPr lang="en-US"/>
          </a:p>
        </p:txBody>
      </p:sp>
    </p:spTree>
    <p:extLst>
      <p:ext uri="{BB962C8B-B14F-4D97-AF65-F5344CB8AC3E}">
        <p14:creationId xmlns:p14="http://schemas.microsoft.com/office/powerpoint/2010/main" val="1831184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literature is full of information pointing to Naloxone as the one intervention</a:t>
            </a:r>
            <a:r>
              <a:rPr lang="en-US" baseline="0" dirty="0" smtClean="0"/>
              <a:t> that is life saving. However, is this enough? Is preventing a death enough or do we want to reduce the number of people who abuse opioids?</a:t>
            </a:r>
            <a:endParaRPr lang="en-US" dirty="0" smtClean="0"/>
          </a:p>
          <a:p>
            <a:endParaRPr lang="en-US" dirty="0" smtClean="0"/>
          </a:p>
          <a:p>
            <a:r>
              <a:rPr lang="en-US" dirty="0" smtClean="0"/>
              <a:t>Emergency</a:t>
            </a:r>
            <a:r>
              <a:rPr lang="en-US" baseline="0" dirty="0" smtClean="0"/>
              <a:t> </a:t>
            </a:r>
            <a:r>
              <a:rPr lang="en-US" baseline="0" dirty="0" smtClean="0"/>
              <a:t>personnel need to be notified when naloxone is use. This is the best way to identify and treat drug use disorders</a:t>
            </a:r>
            <a:r>
              <a:rPr lang="en-US" baseline="0" dirty="0" smtClean="0"/>
              <a:t>.</a:t>
            </a:r>
          </a:p>
          <a:p>
            <a:endParaRPr lang="en-US" baseline="0" dirty="0" smtClean="0"/>
          </a:p>
          <a:p>
            <a:r>
              <a:rPr lang="en-US" sz="1200" b="1" kern="1200" dirty="0" smtClean="0">
                <a:solidFill>
                  <a:schemeClr val="tx1"/>
                </a:solidFill>
                <a:effectLst/>
                <a:latin typeface="+mn-lt"/>
                <a:ea typeface="+mn-ea"/>
                <a:cs typeface="+mn-cs"/>
              </a:rPr>
              <a:t>PA 36: Administration of Opioid Antagonist 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Summary: Allows government agencies to purchase and possess an opioid antagonist and distribute to an employee or agency that has been trained to use it. Provides immunity for its good-faith administration. SB 200, 282 and 283 make complementary changes to the PH Code and revise school code</a:t>
            </a:r>
          </a:p>
          <a:p>
            <a:r>
              <a:rPr lang="en-US" sz="1200" kern="1200" dirty="0" smtClean="0">
                <a:solidFill>
                  <a:schemeClr val="tx1"/>
                </a:solidFill>
                <a:effectLst/>
                <a:latin typeface="+mn-lt"/>
                <a:ea typeface="+mn-ea"/>
                <a:cs typeface="+mn-cs"/>
              </a:rPr>
              <a:t>Agencies: state departments, boards,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public universities and colleges; city, villages or townships; county entities; school districts; public libraries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HB 4366</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Introduced: 3/14/19; Sits in Senate</a:t>
            </a:r>
            <a:r>
              <a:rPr lang="en-US" sz="1200" kern="1200" baseline="0" dirty="0" smtClean="0">
                <a:solidFill>
                  <a:schemeClr val="tx1"/>
                </a:solidFill>
                <a:effectLst/>
                <a:latin typeface="+mn-lt"/>
                <a:ea typeface="+mn-ea"/>
                <a:cs typeface="+mn-cs"/>
              </a:rPr>
              <a:t> HP Committee since 3/21/19</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Summary: prescriber may issue a prescription for and pharmacists may dispense an opioid antagonist</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Individual patient at risk for opioid-related overdose is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Family member, friend, or other individual at risk for opioid-related overdose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School Board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Public Library</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Entity obtaining prescription will be listed as the patient</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Must be trained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Not liable in civil action for properly stored and dispensed opioid antagonist that results in injury or death to an individual due to administration of or failure to administer the opioid antagonist</a:t>
            </a:r>
            <a:endParaRPr lang="en-US" sz="11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a:p>
            <a:r>
              <a:rPr lang="en-US" b="1" u="sng" baseline="0" dirty="0" smtClean="0"/>
              <a:t>Policy Implications</a:t>
            </a:r>
          </a:p>
          <a:p>
            <a:pPr marL="171450" indent="-171450">
              <a:buFontTx/>
              <a:buChar char="-"/>
            </a:pPr>
            <a:r>
              <a:rPr lang="en-US" baseline="0" dirty="0" smtClean="0"/>
              <a:t>Patient </a:t>
            </a:r>
            <a:r>
              <a:rPr lang="en-US" baseline="0" dirty="0" smtClean="0"/>
              <a:t>required to see a provider or ER for evaluation and treatment </a:t>
            </a:r>
            <a:r>
              <a:rPr lang="en-US" baseline="0" dirty="0" smtClean="0"/>
              <a:t>initiation</a:t>
            </a:r>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5DD6CF10-E5DF-44E4-9099-DEF2A1EC4D59}" type="slidenum">
              <a:rPr lang="en-US" smtClean="0"/>
              <a:t>6</a:t>
            </a:fld>
            <a:endParaRPr lang="en-US"/>
          </a:p>
        </p:txBody>
      </p:sp>
    </p:spTree>
    <p:extLst>
      <p:ext uri="{BB962C8B-B14F-4D97-AF65-F5344CB8AC3E}">
        <p14:creationId xmlns:p14="http://schemas.microsoft.com/office/powerpoint/2010/main" val="3600344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 National Institute on Drug Abuse and American Society of Addiction</a:t>
            </a:r>
            <a:r>
              <a:rPr lang="en-US" baseline="0" dirty="0" smtClean="0"/>
              <a:t> Medicine broadly define addiction as: Condition that last &gt; or = 1 year and requires ongoing medical and psychological management causing limitation in daily living. The consequences of this chronic disease cause lifelong changes in the brain. Addiction has relapses or flair ups similar to other chronic diseases, such as Diabetes or Hypertension</a:t>
            </a:r>
          </a:p>
          <a:p>
            <a:endParaRPr lang="en-US" baseline="0" dirty="0" smtClean="0"/>
          </a:p>
          <a:p>
            <a:r>
              <a:rPr lang="en-US" baseline="0" dirty="0" smtClean="0"/>
              <a:t>Research is telling us that Individuals with Substance Use Disorders have more negative health outcomes when they are referred to negatively due to low self esteem and negative beliefs about their societal worth and hopefulness to get better. Changing the terminology from Addict to User empowers the individual to have hope that they can get better</a:t>
            </a:r>
          </a:p>
          <a:p>
            <a:endParaRPr lang="en-US" baseline="0" dirty="0" smtClean="0"/>
          </a:p>
          <a:p>
            <a:r>
              <a:rPr lang="en-US" b="1" u="sng" baseline="0" dirty="0" smtClean="0"/>
              <a:t>Policy Implications</a:t>
            </a:r>
          </a:p>
          <a:p>
            <a:r>
              <a:rPr lang="en-US" baseline="0" dirty="0" smtClean="0"/>
              <a:t>- Education of Legislators, Health Care Workers, Law Enforcement, Social Workers, etc.</a:t>
            </a:r>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7</a:t>
            </a:fld>
            <a:endParaRPr lang="en-US"/>
          </a:p>
        </p:txBody>
      </p:sp>
    </p:spTree>
    <p:extLst>
      <p:ext uri="{BB962C8B-B14F-4D97-AF65-F5344CB8AC3E}">
        <p14:creationId xmlns:p14="http://schemas.microsoft.com/office/powerpoint/2010/main" val="4177391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 care workers, Social Workers,</a:t>
            </a:r>
            <a:r>
              <a:rPr lang="en-US" baseline="0" dirty="0" smtClean="0"/>
              <a:t> and Law Enforcement need to be trained in picking up signs of medication misuse. </a:t>
            </a:r>
          </a:p>
          <a:p>
            <a:endParaRPr lang="en-US" baseline="0" dirty="0" smtClean="0"/>
          </a:p>
          <a:p>
            <a:r>
              <a:rPr lang="en-US" baseline="0" dirty="0" smtClean="0"/>
              <a:t>AAP recommends screening of all parents for substance abuse. However, few facilities utilize the screening. 44% of parents were screened last year for substance abuse compared to 80% being screened for smoking. </a:t>
            </a:r>
          </a:p>
          <a:p>
            <a:pPr marL="171441" indent="-171441">
              <a:buFontTx/>
              <a:buChar char="-"/>
            </a:pPr>
            <a:r>
              <a:rPr lang="en-US" baseline="0" dirty="0" smtClean="0"/>
              <a:t>Concerns with no trust in the system and provider </a:t>
            </a:r>
          </a:p>
          <a:p>
            <a:pPr marL="171441" indent="-171441">
              <a:buFontTx/>
              <a:buChar char="-"/>
            </a:pPr>
            <a:r>
              <a:rPr lang="en-US" baseline="0" dirty="0" smtClean="0"/>
              <a:t>Family fails to follow up</a:t>
            </a:r>
          </a:p>
          <a:p>
            <a:endParaRPr lang="en-US" baseline="0" dirty="0" smtClean="0"/>
          </a:p>
          <a:p>
            <a:r>
              <a:rPr lang="en-US" baseline="0" dirty="0" smtClean="0"/>
              <a:t>Signs of Substance Misuse: irritability, emotional outbursts, irrational behavior, insecurity</a:t>
            </a:r>
          </a:p>
          <a:p>
            <a:endParaRPr lang="en-US" baseline="0" dirty="0" smtClean="0"/>
          </a:p>
          <a:p>
            <a:r>
              <a:rPr lang="en-US" baseline="0" dirty="0" smtClean="0"/>
              <a:t>Michigan Law (dhhs.Michigan.gov) states</a:t>
            </a:r>
          </a:p>
          <a:p>
            <a:pPr marL="171431" indent="-171431">
              <a:buFontTx/>
              <a:buChar char="-"/>
            </a:pPr>
            <a:r>
              <a:rPr lang="en-US" baseline="0" dirty="0" smtClean="0"/>
              <a:t>parent/legal guardian may use legally and illegally obtained substances and prescription medications and remain able to safely care for their children</a:t>
            </a:r>
          </a:p>
          <a:p>
            <a:pPr marL="171431" indent="-171431">
              <a:buFontTx/>
              <a:buChar char="-"/>
            </a:pPr>
            <a:r>
              <a:rPr lang="en-US" baseline="0" dirty="0" smtClean="0"/>
              <a:t>A complaint does not substantiate child abuse or neglect</a:t>
            </a:r>
          </a:p>
          <a:p>
            <a:pPr marL="171431" indent="-171431">
              <a:buFontTx/>
              <a:buChar char="-"/>
            </a:pPr>
            <a:r>
              <a:rPr lang="en-US" baseline="0" dirty="0" smtClean="0"/>
              <a:t>Case workers have to evaluate a complaint but don’t have to “force” treatment</a:t>
            </a:r>
          </a:p>
          <a:p>
            <a:pPr marL="171431" indent="-171431">
              <a:buFontTx/>
              <a:buChar char="-"/>
            </a:pPr>
            <a:endParaRPr lang="en-US" baseline="0" dirty="0" smtClean="0"/>
          </a:p>
          <a:p>
            <a:endParaRPr lang="en-US" baseline="0" dirty="0" smtClean="0"/>
          </a:p>
          <a:p>
            <a:endParaRPr lang="en-US" baseline="0" dirty="0" smtClean="0"/>
          </a:p>
          <a:p>
            <a:r>
              <a:rPr lang="en-US" b="1" u="sng" baseline="0" dirty="0" smtClean="0"/>
              <a:t>Policy Implications</a:t>
            </a:r>
          </a:p>
          <a:p>
            <a:pPr marL="171441" indent="-171441">
              <a:buFontTx/>
              <a:buChar char="-"/>
            </a:pPr>
            <a:r>
              <a:rPr lang="en-US" baseline="0" dirty="0" smtClean="0"/>
              <a:t>Require screening at every health care visit for all ages</a:t>
            </a:r>
          </a:p>
          <a:p>
            <a:pPr marL="171441" indent="-171441">
              <a:buFontTx/>
              <a:buChar char="-"/>
            </a:pPr>
            <a:r>
              <a:rPr lang="en-US" baseline="0" dirty="0" smtClean="0"/>
              <a:t>Establish non-punitive was to help the children and </a:t>
            </a:r>
            <a:r>
              <a:rPr lang="en-US" baseline="0" dirty="0" smtClean="0"/>
              <a:t>adult</a:t>
            </a:r>
          </a:p>
          <a:p>
            <a:pPr marL="0" indent="0">
              <a:buFontTx/>
              <a:buNone/>
            </a:pPr>
            <a:endParaRPr lang="en-US" baseline="0" dirty="0" smtClean="0"/>
          </a:p>
          <a:p>
            <a:pPr marL="0" indent="0">
              <a:buFontTx/>
              <a:buNone/>
            </a:pPr>
            <a:r>
              <a:rPr lang="en-US" baseline="0" dirty="0" smtClean="0"/>
              <a:t>No Bills Currently in Michigan Legislature Related to this topic</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8</a:t>
            </a:fld>
            <a:endParaRPr lang="en-US"/>
          </a:p>
        </p:txBody>
      </p:sp>
    </p:spTree>
    <p:extLst>
      <p:ext uri="{BB962C8B-B14F-4D97-AF65-F5344CB8AC3E}">
        <p14:creationId xmlns:p14="http://schemas.microsoft.com/office/powerpoint/2010/main" val="790205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who</a:t>
            </a:r>
            <a:r>
              <a:rPr lang="en-US" baseline="0" dirty="0" smtClean="0"/>
              <a:t> live in home where medications and drugs are misused and abused at greater risk</a:t>
            </a:r>
          </a:p>
          <a:p>
            <a:endParaRPr lang="en-US" baseline="0" dirty="0" smtClean="0"/>
          </a:p>
          <a:p>
            <a:r>
              <a:rPr lang="en-US" dirty="0" smtClean="0"/>
              <a:t>Children are exposed to or have access to:</a:t>
            </a:r>
          </a:p>
          <a:p>
            <a:r>
              <a:rPr lang="en-US" dirty="0" smtClean="0"/>
              <a:t>Criminal activity and violence</a:t>
            </a:r>
          </a:p>
          <a:p>
            <a:r>
              <a:rPr lang="en-US" dirty="0" smtClean="0"/>
              <a:t>Loss of household control</a:t>
            </a:r>
          </a:p>
          <a:p>
            <a:r>
              <a:rPr lang="en-US" dirty="0" smtClean="0"/>
              <a:t>Unsecured weapons</a:t>
            </a:r>
          </a:p>
          <a:p>
            <a:r>
              <a:rPr lang="en-US" dirty="0" smtClean="0"/>
              <a:t>Unsecured illegal and/or controlled substances</a:t>
            </a:r>
          </a:p>
          <a:p>
            <a:r>
              <a:rPr lang="en-US" dirty="0" smtClean="0"/>
              <a:t>General neglect, including squalor, lack of food and cleanliness</a:t>
            </a:r>
          </a:p>
          <a:p>
            <a:r>
              <a:rPr lang="en-US" dirty="0" smtClean="0"/>
              <a:t>Unmet needs</a:t>
            </a:r>
          </a:p>
          <a:p>
            <a:r>
              <a:rPr lang="en-US" dirty="0" smtClean="0"/>
              <a:t>Interaction with individuals who might endanger the child’s welfare</a:t>
            </a:r>
          </a:p>
          <a:p>
            <a:r>
              <a:rPr lang="en-US" dirty="0" smtClean="0"/>
              <a:t>Parents miss opportunities to foster healthy attachments with their children</a:t>
            </a:r>
          </a:p>
          <a:p>
            <a:r>
              <a:rPr lang="en-US" b="1" dirty="0" smtClean="0"/>
              <a:t>Making the child much more vulnerable to stress, which can lead to anxiety and depression</a:t>
            </a:r>
          </a:p>
          <a:p>
            <a:endParaRPr lang="en-US" dirty="0" smtClean="0"/>
          </a:p>
          <a:p>
            <a:endParaRPr lang="en-US" dirty="0" smtClean="0"/>
          </a:p>
          <a:p>
            <a:r>
              <a:rPr lang="en-US" dirty="0" smtClean="0"/>
              <a:t>Children are at risk</a:t>
            </a:r>
            <a:r>
              <a:rPr lang="en-US" baseline="0" dirty="0" smtClean="0"/>
              <a:t> for developing mental health disorders (anxiety or depression) and behavior disturbances when they are exposed to parental opioid use/abuse. This trauma can also lead the child to abuse drugs. This is a normal response to emotional trauma. </a:t>
            </a:r>
          </a:p>
          <a:p>
            <a:endParaRPr lang="en-US" baseline="0" dirty="0" smtClean="0"/>
          </a:p>
          <a:p>
            <a:r>
              <a:rPr lang="en-US" baseline="0" dirty="0" smtClean="0"/>
              <a:t>However, children can develop these same problems when they are abruptly taken away from their parents and home. This can cause PTSD (Post Traumatic Stress Disorder)</a:t>
            </a:r>
          </a:p>
          <a:p>
            <a:endParaRPr lang="en-US" baseline="0" dirty="0" smtClean="0"/>
          </a:p>
          <a:p>
            <a:r>
              <a:rPr lang="en-US" baseline="0" dirty="0" smtClean="0"/>
              <a:t>There is a fine line that has to be walked when dealing with children. There needs to be careful balance with state laws, safety of the children, and maintaining connection with the </a:t>
            </a:r>
            <a:r>
              <a:rPr lang="en-US" baseline="0" dirty="0" smtClean="0"/>
              <a:t>parents</a:t>
            </a:r>
          </a:p>
          <a:p>
            <a:endParaRPr lang="en-US" baseline="0" dirty="0" smtClean="0"/>
          </a:p>
          <a:p>
            <a:r>
              <a:rPr lang="en-US" b="1" u="sng" baseline="0" dirty="0" smtClean="0"/>
              <a:t>Policy Implications</a:t>
            </a:r>
          </a:p>
          <a:p>
            <a:r>
              <a:rPr lang="en-US" baseline="0" dirty="0" smtClean="0"/>
              <a:t>Laws have to be structured to provide protection for children and maintaining the family structures and provide help for the substance user</a:t>
            </a:r>
            <a:endParaRPr lang="en-US" dirty="0"/>
          </a:p>
        </p:txBody>
      </p:sp>
      <p:sp>
        <p:nvSpPr>
          <p:cNvPr id="4" name="Slide Number Placeholder 3"/>
          <p:cNvSpPr>
            <a:spLocks noGrp="1"/>
          </p:cNvSpPr>
          <p:nvPr>
            <p:ph type="sldNum" sz="quarter" idx="10"/>
          </p:nvPr>
        </p:nvSpPr>
        <p:spPr/>
        <p:txBody>
          <a:bodyPr/>
          <a:lstStyle/>
          <a:p>
            <a:fld id="{5DD6CF10-E5DF-44E4-9099-DEF2A1EC4D59}" type="slidenum">
              <a:rPr lang="en-US" smtClean="0"/>
              <a:t>9</a:t>
            </a:fld>
            <a:endParaRPr lang="en-US"/>
          </a:p>
        </p:txBody>
      </p:sp>
    </p:spTree>
    <p:extLst>
      <p:ext uri="{BB962C8B-B14F-4D97-AF65-F5344CB8AC3E}">
        <p14:creationId xmlns:p14="http://schemas.microsoft.com/office/powerpoint/2010/main" val="1412685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ichigan.gov/mdhhs/0,5885,7-339-73970_71692_71696-512430--,00.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096" y="1447800"/>
            <a:ext cx="11598442" cy="3329581"/>
          </a:xfrm>
        </p:spPr>
        <p:txBody>
          <a:bodyPr/>
          <a:lstStyle/>
          <a:p>
            <a:r>
              <a:rPr lang="en-US" dirty="0" smtClean="0"/>
              <a:t>Opioid Policy </a:t>
            </a:r>
            <a:r>
              <a:rPr lang="en-US" dirty="0" smtClean="0"/>
              <a:t>Implications </a:t>
            </a:r>
            <a:endParaRPr lang="en-US" dirty="0"/>
          </a:p>
        </p:txBody>
      </p:sp>
      <p:sp>
        <p:nvSpPr>
          <p:cNvPr id="3" name="Subtitle 2"/>
          <p:cNvSpPr>
            <a:spLocks noGrp="1"/>
          </p:cNvSpPr>
          <p:nvPr>
            <p:ph type="subTitle" idx="1"/>
          </p:nvPr>
        </p:nvSpPr>
        <p:spPr/>
        <p:txBody>
          <a:bodyPr>
            <a:normAutofit/>
          </a:bodyPr>
          <a:lstStyle/>
          <a:p>
            <a:r>
              <a:rPr lang="en-US" dirty="0" smtClean="0"/>
              <a:t>Ann Sheehan, </a:t>
            </a:r>
            <a:r>
              <a:rPr lang="en-US" dirty="0" err="1" smtClean="0"/>
              <a:t>dnp</a:t>
            </a:r>
            <a:r>
              <a:rPr lang="en-US" dirty="0" smtClean="0"/>
              <a:t>, </a:t>
            </a:r>
            <a:r>
              <a:rPr lang="en-US" dirty="0" err="1" smtClean="0"/>
              <a:t>cpnp</a:t>
            </a:r>
            <a:r>
              <a:rPr lang="en-US" dirty="0" smtClean="0"/>
              <a:t>, </a:t>
            </a:r>
            <a:r>
              <a:rPr lang="en-US" dirty="0" err="1" smtClean="0"/>
              <a:t>faanp</a:t>
            </a:r>
            <a:endParaRPr lang="en-US" dirty="0" smtClean="0"/>
          </a:p>
          <a:p>
            <a:r>
              <a:rPr lang="en-US" dirty="0" err="1" smtClean="0"/>
              <a:t>Februray</a:t>
            </a:r>
            <a:r>
              <a:rPr lang="en-US" dirty="0" smtClean="0"/>
              <a:t> 4, 2020</a:t>
            </a:r>
            <a:endParaRPr lang="en-US" dirty="0"/>
          </a:p>
        </p:txBody>
      </p:sp>
    </p:spTree>
    <p:extLst>
      <p:ext uri="{BB962C8B-B14F-4D97-AF65-F5344CB8AC3E}">
        <p14:creationId xmlns:p14="http://schemas.microsoft.com/office/powerpoint/2010/main" val="93484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899" y="452718"/>
            <a:ext cx="10812222" cy="1400530"/>
          </a:xfrm>
        </p:spPr>
        <p:txBody>
          <a:bodyPr/>
          <a:lstStyle/>
          <a:p>
            <a:r>
              <a:rPr lang="en-US" dirty="0" smtClean="0"/>
              <a:t>Insurance Companies Must Recognize the Value of Provider Education</a:t>
            </a:r>
            <a:endParaRPr lang="en-US" dirty="0"/>
          </a:p>
        </p:txBody>
      </p:sp>
      <p:sp>
        <p:nvSpPr>
          <p:cNvPr id="3" name="Content Placeholder 2"/>
          <p:cNvSpPr>
            <a:spLocks noGrp="1"/>
          </p:cNvSpPr>
          <p:nvPr>
            <p:ph idx="1"/>
          </p:nvPr>
        </p:nvSpPr>
        <p:spPr>
          <a:xfrm>
            <a:off x="1103312" y="2052918"/>
            <a:ext cx="10143809" cy="4195481"/>
          </a:xfrm>
        </p:spPr>
        <p:txBody>
          <a:bodyPr/>
          <a:lstStyle/>
          <a:p>
            <a:endParaRPr lang="en-US" dirty="0" smtClean="0"/>
          </a:p>
          <a:p>
            <a:r>
              <a:rPr lang="en-US" sz="2400" dirty="0" smtClean="0"/>
              <a:t>Reimburse Provider’s Time spent Educating/Counseling/Making a Plan</a:t>
            </a:r>
          </a:p>
          <a:p>
            <a:r>
              <a:rPr lang="en-US" sz="2400" dirty="0" smtClean="0"/>
              <a:t>Require written agreements with patients for pain management</a:t>
            </a:r>
          </a:p>
          <a:p>
            <a:r>
              <a:rPr lang="en-US" sz="2400" dirty="0" smtClean="0"/>
              <a:t>Reimburse for screening</a:t>
            </a:r>
          </a:p>
          <a:p>
            <a:r>
              <a:rPr lang="en-US" sz="2400" dirty="0" smtClean="0"/>
              <a:t>Require alternative pain treatment before prescription renewal for acute pain</a:t>
            </a:r>
            <a:endParaRPr lang="en-US" sz="2400" dirty="0"/>
          </a:p>
        </p:txBody>
      </p:sp>
    </p:spTree>
    <p:extLst>
      <p:ext uri="{BB962C8B-B14F-4D97-AF65-F5344CB8AC3E}">
        <p14:creationId xmlns:p14="http://schemas.microsoft.com/office/powerpoint/2010/main" val="141738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Michigan Bills</a:t>
            </a:r>
            <a:endParaRPr lang="en-US" dirty="0"/>
          </a:p>
        </p:txBody>
      </p:sp>
      <p:sp>
        <p:nvSpPr>
          <p:cNvPr id="3" name="Content Placeholder 2"/>
          <p:cNvSpPr>
            <a:spLocks noGrp="1"/>
          </p:cNvSpPr>
          <p:nvPr>
            <p:ph idx="1"/>
          </p:nvPr>
        </p:nvSpPr>
        <p:spPr>
          <a:xfrm>
            <a:off x="240631" y="1853248"/>
            <a:ext cx="11726779" cy="4691931"/>
          </a:xfrm>
        </p:spPr>
        <p:txBody>
          <a:bodyPr>
            <a:normAutofit/>
          </a:bodyPr>
          <a:lstStyle/>
          <a:p>
            <a:r>
              <a:rPr lang="en-US" sz="2800" b="1" dirty="0" smtClean="0"/>
              <a:t>PA 12 of 2020 </a:t>
            </a:r>
            <a:r>
              <a:rPr lang="en-US" sz="2800" dirty="0" smtClean="0"/>
              <a:t>– Establishes CARES 24 hour Hotline</a:t>
            </a:r>
          </a:p>
          <a:p>
            <a:endParaRPr lang="en-US" sz="2800" b="1" dirty="0"/>
          </a:p>
          <a:p>
            <a:r>
              <a:rPr lang="en-US" sz="2800" b="1" dirty="0" smtClean="0"/>
              <a:t>Senate Bill 254 </a:t>
            </a:r>
            <a:r>
              <a:rPr lang="en-US" sz="2800" dirty="0" smtClean="0"/>
              <a:t>– </a:t>
            </a:r>
            <a:r>
              <a:rPr lang="en-US" sz="2400" dirty="0" smtClean="0"/>
              <a:t>Pharmacist has right to question provider-patient relationship for controlled substance prescriptions</a:t>
            </a:r>
          </a:p>
          <a:p>
            <a:pPr marL="0" indent="0">
              <a:buNone/>
            </a:pPr>
            <a:endParaRPr lang="en-US" sz="2400" dirty="0" smtClean="0"/>
          </a:p>
          <a:p>
            <a:r>
              <a:rPr lang="en-US" sz="2800" b="1" dirty="0" smtClean="0"/>
              <a:t>Senate Bill 307 </a:t>
            </a:r>
            <a:r>
              <a:rPr lang="en-US" sz="2800" dirty="0" smtClean="0"/>
              <a:t>– </a:t>
            </a:r>
            <a:r>
              <a:rPr lang="en-US" dirty="0" smtClean="0"/>
              <a:t>DHHS must develop educational materials for youth athletes who are prescribed opioids for injury pain</a:t>
            </a:r>
          </a:p>
          <a:p>
            <a:pPr marL="0" indent="0">
              <a:buNone/>
            </a:pPr>
            <a:endParaRPr lang="en-US" dirty="0" smtClean="0"/>
          </a:p>
          <a:p>
            <a:r>
              <a:rPr lang="en-US" sz="2800" b="1" dirty="0" smtClean="0"/>
              <a:t>Senate Bill 386 </a:t>
            </a:r>
            <a:r>
              <a:rPr lang="en-US" sz="2800" dirty="0" smtClean="0"/>
              <a:t>– </a:t>
            </a:r>
            <a:r>
              <a:rPr lang="en-US" dirty="0" smtClean="0"/>
              <a:t>DHHS must develop and make available educational video regarding dangers of prescription opioids for 9</a:t>
            </a:r>
            <a:r>
              <a:rPr lang="en-US" baseline="30000" dirty="0" smtClean="0"/>
              <a:t>th</a:t>
            </a:r>
            <a:r>
              <a:rPr lang="en-US" dirty="0" smtClean="0"/>
              <a:t> grade students</a:t>
            </a:r>
            <a:endParaRPr lang="en-US" dirty="0"/>
          </a:p>
        </p:txBody>
      </p:sp>
    </p:spTree>
    <p:extLst>
      <p:ext uri="{BB962C8B-B14F-4D97-AF65-F5344CB8AC3E}">
        <p14:creationId xmlns:p14="http://schemas.microsoft.com/office/powerpoint/2010/main" val="184114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72121" cy="1400530"/>
          </a:xfrm>
        </p:spPr>
        <p:txBody>
          <a:bodyPr/>
          <a:lstStyle/>
          <a:p>
            <a:r>
              <a:rPr lang="en-US" dirty="0" smtClean="0"/>
              <a:t>Governor </a:t>
            </a:r>
            <a:r>
              <a:rPr lang="en-US" dirty="0" err="1" smtClean="0"/>
              <a:t>Whitmer’s</a:t>
            </a:r>
            <a:r>
              <a:rPr lang="en-US" dirty="0" smtClean="0"/>
              <a:t> Plan to</a:t>
            </a:r>
            <a:br>
              <a:rPr lang="en-US" dirty="0" smtClean="0"/>
            </a:br>
            <a:r>
              <a:rPr lang="en-US" dirty="0" smtClean="0"/>
              <a:t>Combat Opioid Epidemic Nov. 2019</a:t>
            </a:r>
            <a:endParaRPr lang="en-US" dirty="0"/>
          </a:p>
        </p:txBody>
      </p:sp>
      <p:sp>
        <p:nvSpPr>
          <p:cNvPr id="3" name="Content Placeholder 2"/>
          <p:cNvSpPr>
            <a:spLocks noGrp="1"/>
          </p:cNvSpPr>
          <p:nvPr>
            <p:ph idx="1"/>
          </p:nvPr>
        </p:nvSpPr>
        <p:spPr>
          <a:xfrm>
            <a:off x="1103312" y="2052918"/>
            <a:ext cx="9853446" cy="4195481"/>
          </a:xfrm>
        </p:spPr>
        <p:txBody>
          <a:bodyPr>
            <a:normAutofit/>
          </a:bodyPr>
          <a:lstStyle/>
          <a:p>
            <a:r>
              <a:rPr lang="en-US" sz="2400" dirty="0" smtClean="0"/>
              <a:t>Prevention</a:t>
            </a:r>
          </a:p>
          <a:p>
            <a:pPr lvl="1"/>
            <a:r>
              <a:rPr lang="en-US" sz="2400" dirty="0" smtClean="0"/>
              <a:t>$1 million Media Campaign to Reduce Stigma</a:t>
            </a:r>
          </a:p>
          <a:p>
            <a:r>
              <a:rPr lang="en-US" sz="2400" dirty="0" smtClean="0"/>
              <a:t>Treatment</a:t>
            </a:r>
          </a:p>
          <a:p>
            <a:pPr lvl="1"/>
            <a:r>
              <a:rPr lang="en-US" sz="2400" dirty="0" smtClean="0"/>
              <a:t>Eliminate Barriers by Removing Prior Authorizations for Opioid Abuse Treatment</a:t>
            </a:r>
          </a:p>
          <a:p>
            <a:pPr lvl="1"/>
            <a:r>
              <a:rPr lang="en-US" sz="2400" dirty="0" smtClean="0"/>
              <a:t>Expand Medication Assistance Program</a:t>
            </a:r>
          </a:p>
          <a:p>
            <a:r>
              <a:rPr lang="en-US" sz="2400" dirty="0" smtClean="0"/>
              <a:t>Harm Reduction</a:t>
            </a:r>
          </a:p>
          <a:p>
            <a:pPr lvl="1"/>
            <a:r>
              <a:rPr lang="en-US" sz="2200" dirty="0" smtClean="0"/>
              <a:t>Syringe Service Program Expansion</a:t>
            </a:r>
            <a:endParaRPr lang="en-US" sz="2200" dirty="0"/>
          </a:p>
        </p:txBody>
      </p:sp>
    </p:spTree>
    <p:extLst>
      <p:ext uri="{BB962C8B-B14F-4D97-AF65-F5344CB8AC3E}">
        <p14:creationId xmlns:p14="http://schemas.microsoft.com/office/powerpoint/2010/main" val="32402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76463"/>
            <a:ext cx="9404723" cy="994611"/>
          </a:xfrm>
        </p:spPr>
        <p:txBody>
          <a:bodyPr/>
          <a:lstStyle/>
          <a:p>
            <a:pPr algn="ctr"/>
            <a:r>
              <a:rPr lang="en-US" sz="5400" dirty="0" smtClean="0"/>
              <a:t>References</a:t>
            </a:r>
            <a:endParaRPr lang="en-US" sz="5400" dirty="0"/>
          </a:p>
        </p:txBody>
      </p:sp>
      <p:sp>
        <p:nvSpPr>
          <p:cNvPr id="3" name="Content Placeholder 2"/>
          <p:cNvSpPr>
            <a:spLocks noGrp="1"/>
          </p:cNvSpPr>
          <p:nvPr>
            <p:ph idx="1"/>
          </p:nvPr>
        </p:nvSpPr>
        <p:spPr>
          <a:xfrm>
            <a:off x="160422" y="1171074"/>
            <a:ext cx="11903242" cy="5686926"/>
          </a:xfrm>
        </p:spPr>
        <p:txBody>
          <a:bodyPr>
            <a:normAutofit fontScale="92500" lnSpcReduction="10000"/>
          </a:bodyPr>
          <a:lstStyle/>
          <a:p>
            <a:pPr marL="0" indent="0">
              <a:buNone/>
            </a:pPr>
            <a:r>
              <a:rPr lang="en-US" dirty="0" err="1" smtClean="0"/>
              <a:t>Abouk</a:t>
            </a:r>
            <a:r>
              <a:rPr lang="en-US" dirty="0" smtClean="0"/>
              <a:t>, R. (2019). Association between state laws and facilitating pharmacy distribution of naloxone	and risk of fatal overdose. </a:t>
            </a:r>
            <a:r>
              <a:rPr lang="en-US" i="1" dirty="0" smtClean="0"/>
              <a:t>JAMA,</a:t>
            </a:r>
            <a:r>
              <a:rPr lang="en-US" dirty="0" smtClean="0"/>
              <a:t> 179(6), 805-811.</a:t>
            </a:r>
          </a:p>
          <a:p>
            <a:pPr marL="0" indent="0">
              <a:buNone/>
            </a:pPr>
            <a:r>
              <a:rPr lang="en-US" dirty="0" smtClean="0"/>
              <a:t>Fischer, B., &amp; </a:t>
            </a:r>
            <a:r>
              <a:rPr lang="en-US" dirty="0" err="1" smtClean="0"/>
              <a:t>Rehm</a:t>
            </a:r>
            <a:r>
              <a:rPr lang="en-US" dirty="0" smtClean="0"/>
              <a:t>, J. (2018). Revisiting the paradigm shift in opioid use: Developments and	implications 10 years later. </a:t>
            </a:r>
            <a:r>
              <a:rPr lang="en-US" i="1" dirty="0" smtClean="0"/>
              <a:t>Drug and Alcohol Review</a:t>
            </a:r>
            <a:r>
              <a:rPr lang="en-US" dirty="0" smtClean="0"/>
              <a:t>, 37, S199-S202.</a:t>
            </a:r>
          </a:p>
          <a:p>
            <a:pPr marL="0" indent="0">
              <a:buNone/>
            </a:pPr>
            <a:r>
              <a:rPr lang="en-US" dirty="0" smtClean="0"/>
              <a:t>Gross, J. &amp; Gordon, D. (2019). The strengths and weaknesses of current US policy to address pain.	</a:t>
            </a:r>
            <a:r>
              <a:rPr lang="en-US" i="1" dirty="0" smtClean="0"/>
              <a:t>AJPH</a:t>
            </a:r>
            <a:r>
              <a:rPr lang="en-US" dirty="0" smtClean="0"/>
              <a:t>, 109(1), 66-72.</a:t>
            </a:r>
          </a:p>
          <a:p>
            <a:pPr marL="0" indent="0">
              <a:buNone/>
            </a:pPr>
            <a:r>
              <a:rPr lang="en-US" dirty="0" err="1" smtClean="0"/>
              <a:t>Kameg</a:t>
            </a:r>
            <a:r>
              <a:rPr lang="en-US" dirty="0" smtClean="0"/>
              <a:t>, B. (2019). Shifting the paradigm for opioid use disorder: Changing the language. </a:t>
            </a:r>
            <a:r>
              <a:rPr lang="en-US" i="1" dirty="0" smtClean="0"/>
              <a:t>The Journal	for Nurse Practitioners</a:t>
            </a:r>
            <a:r>
              <a:rPr lang="en-US" dirty="0" smtClean="0"/>
              <a:t>, 15, 757-759.</a:t>
            </a:r>
            <a:endParaRPr lang="en-US" dirty="0"/>
          </a:p>
          <a:p>
            <a:pPr marL="0" indent="0">
              <a:buNone/>
            </a:pPr>
            <a:r>
              <a:rPr lang="en-US" dirty="0" smtClean="0"/>
              <a:t>MDHHS. (2019). Governor </a:t>
            </a:r>
            <a:r>
              <a:rPr lang="en-US" dirty="0" err="1" smtClean="0"/>
              <a:t>Whitmer</a:t>
            </a:r>
            <a:r>
              <a:rPr lang="en-US" dirty="0" smtClean="0"/>
              <a:t>, Michigan opioids </a:t>
            </a:r>
            <a:r>
              <a:rPr lang="en-US" dirty="0"/>
              <a:t>t</a:t>
            </a:r>
            <a:r>
              <a:rPr lang="en-US" dirty="0" smtClean="0"/>
              <a:t>ask </a:t>
            </a:r>
            <a:r>
              <a:rPr lang="en-US" dirty="0"/>
              <a:t>f</a:t>
            </a:r>
            <a:r>
              <a:rPr lang="en-US" dirty="0" smtClean="0"/>
              <a:t>orce announces efforts to combat opioid	epidemic, cut opioid deaths in half. Retrieved from: </a:t>
            </a:r>
            <a:r>
              <a:rPr lang="en-US" dirty="0">
                <a:hlinkClick r:id="rId2"/>
              </a:rPr>
              <a:t>https://www.michigan.gov/mdhhs/0,5885,7-339-73970_71692_71696-512430--,</a:t>
            </a:r>
            <a:r>
              <a:rPr lang="en-US" dirty="0" smtClean="0">
                <a:hlinkClick r:id="rId2"/>
              </a:rPr>
              <a:t>00.html</a:t>
            </a:r>
            <a:endParaRPr lang="en-US" dirty="0" smtClean="0"/>
          </a:p>
          <a:p>
            <a:pPr marL="0" indent="0">
              <a:buNone/>
            </a:pPr>
            <a:r>
              <a:rPr lang="en-US" dirty="0" smtClean="0"/>
              <a:t>Mitchell, K. &amp; Higgins, L. (2016). Combating opioid overdose with public access to naloxone. </a:t>
            </a:r>
            <a:r>
              <a:rPr lang="en-US" i="1" dirty="0" smtClean="0"/>
              <a:t>Journal	of Addiction Nursing</a:t>
            </a:r>
            <a:r>
              <a:rPr lang="en-US" dirty="0" smtClean="0"/>
              <a:t>, 27(3), 160-179.</a:t>
            </a:r>
          </a:p>
          <a:p>
            <a:pPr marL="0" indent="0">
              <a:buNone/>
            </a:pPr>
            <a:r>
              <a:rPr lang="en-US" dirty="0" smtClean="0"/>
              <a:t>Morton, C. &amp; Wells, M. (2017). Behavioral and substance use outcomes for older youth living with a	parental opioid misuse: A literature review to inform child welfare practice and policy. </a:t>
            </a:r>
            <a:r>
              <a:rPr lang="en-US" i="1" dirty="0" smtClean="0"/>
              <a:t>Journal of	Public Child Welfare</a:t>
            </a:r>
            <a:r>
              <a:rPr lang="en-US" dirty="0" smtClean="0"/>
              <a:t>, 11(4-5), 546-567.</a:t>
            </a:r>
          </a:p>
          <a:p>
            <a:pPr marL="0" indent="0">
              <a:buNone/>
            </a:pPr>
            <a:r>
              <a:rPr lang="en-US" dirty="0" err="1" smtClean="0"/>
              <a:t>Spehr</a:t>
            </a:r>
            <a:r>
              <a:rPr lang="en-US" dirty="0" smtClean="0"/>
              <a:t>, M., et. al. (2017). Parental opioid abuse: Barriers to care, policy and implications fro primary	care pediatric providers. </a:t>
            </a:r>
            <a:r>
              <a:rPr lang="en-US" i="1" dirty="0" smtClean="0"/>
              <a:t>Journal of Pediatric Healthcare</a:t>
            </a:r>
            <a:r>
              <a:rPr lang="en-US" dirty="0" smtClean="0"/>
              <a:t>, 31(6), 695-702.</a:t>
            </a:r>
            <a:endParaRPr lang="en-US" dirty="0"/>
          </a:p>
        </p:txBody>
      </p:sp>
    </p:spTree>
    <p:extLst>
      <p:ext uri="{BB962C8B-B14F-4D97-AF65-F5344CB8AC3E}">
        <p14:creationId xmlns:p14="http://schemas.microsoft.com/office/powerpoint/2010/main" val="78245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Cautious Prescribing</a:t>
            </a:r>
            <a:r>
              <a:rPr lang="en-US" dirty="0" smtClean="0"/>
              <a:t/>
            </a:r>
            <a:br>
              <a:rPr lang="en-US" dirty="0" smtClean="0"/>
            </a:br>
            <a:r>
              <a:rPr lang="en-US" dirty="0"/>
              <a:t>	</a:t>
            </a:r>
            <a:r>
              <a:rPr lang="en-US" dirty="0" smtClean="0"/>
              <a:t>									Must be Priority</a:t>
            </a:r>
            <a:endParaRPr lang="en-US" dirty="0"/>
          </a:p>
        </p:txBody>
      </p:sp>
      <p:sp>
        <p:nvSpPr>
          <p:cNvPr id="3" name="Content Placeholder 2"/>
          <p:cNvSpPr>
            <a:spLocks noGrp="1"/>
          </p:cNvSpPr>
          <p:nvPr>
            <p:ph idx="1"/>
          </p:nvPr>
        </p:nvSpPr>
        <p:spPr>
          <a:xfrm>
            <a:off x="1103312" y="2330605"/>
            <a:ext cx="9646464" cy="3917794"/>
          </a:xfrm>
        </p:spPr>
        <p:txBody>
          <a:bodyPr>
            <a:normAutofit/>
          </a:bodyPr>
          <a:lstStyle/>
          <a:p>
            <a:r>
              <a:rPr lang="en-US" sz="2400" dirty="0" smtClean="0"/>
              <a:t>Amount of Opioids Prescribed per person was 3 times higher in 2015 than 1999 </a:t>
            </a:r>
            <a:r>
              <a:rPr lang="en-US" sz="1400" dirty="0" smtClean="0"/>
              <a:t>(CDC.gov)</a:t>
            </a:r>
          </a:p>
          <a:p>
            <a:r>
              <a:rPr lang="en-US" sz="2400" dirty="0" smtClean="0"/>
              <a:t>In 2015, the CDC reported, the Amount of Opioids Prescribed was Enough for Every American to be Medicated Around the Clock for 3 weeks</a:t>
            </a:r>
          </a:p>
          <a:p>
            <a:r>
              <a:rPr lang="en-US" sz="2400" dirty="0" smtClean="0"/>
              <a:t>Prescription Drugs Cause More Deaths than Illicit Drugs </a:t>
            </a:r>
            <a:r>
              <a:rPr lang="en-US" sz="1400" dirty="0" smtClean="0"/>
              <a:t>(CDC.gov)</a:t>
            </a:r>
          </a:p>
        </p:txBody>
      </p:sp>
    </p:spTree>
    <p:extLst>
      <p:ext uri="{BB962C8B-B14F-4D97-AF65-F5344CB8AC3E}">
        <p14:creationId xmlns:p14="http://schemas.microsoft.com/office/powerpoint/2010/main" val="136089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84611" cy="1400530"/>
          </a:xfrm>
        </p:spPr>
        <p:txBody>
          <a:bodyPr/>
          <a:lstStyle/>
          <a:p>
            <a:r>
              <a:rPr lang="en-US" dirty="0" smtClean="0"/>
              <a:t>Opioid Prescribing Disparities</a:t>
            </a:r>
            <a:br>
              <a:rPr lang="en-US" dirty="0" smtClean="0"/>
            </a:br>
            <a:r>
              <a:rPr lang="en-US" dirty="0"/>
              <a:t>	</a:t>
            </a:r>
            <a:r>
              <a:rPr lang="en-US" dirty="0" smtClean="0"/>
              <a:t>				Where is Prescribing the Highest?</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Small Cities and Large Towns</a:t>
            </a:r>
          </a:p>
          <a:p>
            <a:r>
              <a:rPr lang="en-US" sz="2800" dirty="0" smtClean="0"/>
              <a:t>Increase Percentage of White Residents</a:t>
            </a:r>
          </a:p>
          <a:p>
            <a:r>
              <a:rPr lang="en-US" sz="2800" dirty="0" smtClean="0"/>
              <a:t>More Dentists and Primary Care Providers</a:t>
            </a:r>
          </a:p>
          <a:p>
            <a:r>
              <a:rPr lang="en-US" sz="2800" dirty="0" smtClean="0"/>
              <a:t>More People who are Unemployed or Uninsured</a:t>
            </a:r>
          </a:p>
          <a:p>
            <a:r>
              <a:rPr lang="en-US" sz="2800" dirty="0" smtClean="0"/>
              <a:t>More People who have Disabilities, Arthritis and Diabetes</a:t>
            </a:r>
            <a:endParaRPr lang="en-US" sz="2800" dirty="0"/>
          </a:p>
        </p:txBody>
      </p:sp>
    </p:spTree>
    <p:extLst>
      <p:ext uri="{BB962C8B-B14F-4D97-AF65-F5344CB8AC3E}">
        <p14:creationId xmlns:p14="http://schemas.microsoft.com/office/powerpoint/2010/main" val="367899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87500" cy="1400530"/>
          </a:xfrm>
        </p:spPr>
        <p:txBody>
          <a:bodyPr/>
          <a:lstStyle/>
          <a:p>
            <a:r>
              <a:rPr lang="en-US" dirty="0" smtClean="0"/>
              <a:t>No Opioids in Homes </a:t>
            </a:r>
            <a:r>
              <a:rPr lang="en-US" dirty="0"/>
              <a:t/>
            </a:r>
            <a:br>
              <a:rPr lang="en-US" dirty="0"/>
            </a:br>
            <a:r>
              <a:rPr lang="en-US" dirty="0" smtClean="0"/>
              <a:t>									</a:t>
            </a:r>
            <a:r>
              <a:rPr lang="en-US" dirty="0" smtClean="0"/>
              <a:t>Decreases </a:t>
            </a:r>
            <a:r>
              <a:rPr lang="en-US" dirty="0" smtClean="0"/>
              <a:t>Temptation</a:t>
            </a:r>
            <a:endParaRPr lang="en-US" dirty="0"/>
          </a:p>
        </p:txBody>
      </p:sp>
      <p:sp>
        <p:nvSpPr>
          <p:cNvPr id="3" name="Content Placeholder 2"/>
          <p:cNvSpPr>
            <a:spLocks noGrp="1"/>
          </p:cNvSpPr>
          <p:nvPr>
            <p:ph idx="1"/>
          </p:nvPr>
        </p:nvSpPr>
        <p:spPr>
          <a:xfrm>
            <a:off x="1103312" y="2052918"/>
            <a:ext cx="10270541" cy="4195481"/>
          </a:xfrm>
        </p:spPr>
        <p:txBody>
          <a:bodyPr>
            <a:normAutofit/>
          </a:bodyPr>
          <a:lstStyle/>
          <a:p>
            <a:endParaRPr lang="en-US" sz="2400" dirty="0" smtClean="0"/>
          </a:p>
          <a:p>
            <a:r>
              <a:rPr lang="en-US" sz="2400" dirty="0" smtClean="0"/>
              <a:t>66% of people who misuse prescription </a:t>
            </a:r>
            <a:r>
              <a:rPr lang="en-US" sz="2400" dirty="0" smtClean="0"/>
              <a:t>medications </a:t>
            </a:r>
            <a:r>
              <a:rPr lang="en-US" sz="2400" dirty="0" smtClean="0"/>
              <a:t>get them from a friend or relative </a:t>
            </a:r>
            <a:r>
              <a:rPr lang="en-US" sz="1400" dirty="0" smtClean="0"/>
              <a:t>(SAMHAS. </a:t>
            </a:r>
            <a:r>
              <a:rPr lang="en-US" sz="1400" dirty="0" err="1" smtClean="0"/>
              <a:t>gov</a:t>
            </a:r>
            <a:r>
              <a:rPr lang="en-US" sz="1400" dirty="0" smtClean="0"/>
              <a:t>)</a:t>
            </a:r>
          </a:p>
          <a:p>
            <a:r>
              <a:rPr lang="en-US" sz="2400" dirty="0" smtClean="0"/>
              <a:t>Nationally</a:t>
            </a:r>
            <a:r>
              <a:rPr lang="en-US" sz="2400" dirty="0" smtClean="0"/>
              <a:t>, more than 5,000 people use prescription medications non-medically, for the first time, on a daily basis </a:t>
            </a:r>
            <a:r>
              <a:rPr lang="en-US" sz="1400" dirty="0" smtClean="0"/>
              <a:t>(Drugabuse.gov)</a:t>
            </a:r>
          </a:p>
          <a:p>
            <a:r>
              <a:rPr lang="en-US" sz="2400" dirty="0" smtClean="0"/>
              <a:t>4 out of 5 overdose deaths are reported as accidental</a:t>
            </a:r>
          </a:p>
          <a:p>
            <a:pPr lvl="1"/>
            <a:r>
              <a:rPr lang="en-US" sz="2400" dirty="0" smtClean="0"/>
              <a:t>61</a:t>
            </a:r>
            <a:r>
              <a:rPr lang="en-US" sz="2400" dirty="0" smtClean="0"/>
              <a:t>% of these accidental deaths occur in 15 – 44 year olds </a:t>
            </a:r>
            <a:r>
              <a:rPr lang="en-US" sz="1400" dirty="0" smtClean="0"/>
              <a:t>(CDC.gov)</a:t>
            </a:r>
          </a:p>
        </p:txBody>
      </p:sp>
    </p:spTree>
    <p:extLst>
      <p:ext uri="{BB962C8B-B14F-4D97-AF65-F5344CB8AC3E}">
        <p14:creationId xmlns:p14="http://schemas.microsoft.com/office/powerpoint/2010/main" val="118472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40006" cy="1400530"/>
          </a:xfrm>
        </p:spPr>
        <p:txBody>
          <a:bodyPr/>
          <a:lstStyle/>
          <a:p>
            <a:r>
              <a:rPr lang="en-US" dirty="0" smtClean="0"/>
              <a:t>Too Many Medications</a:t>
            </a:r>
            <a:br>
              <a:rPr lang="en-US" dirty="0" smtClean="0"/>
            </a:br>
            <a:r>
              <a:rPr lang="en-US" dirty="0"/>
              <a:t>	</a:t>
            </a:r>
            <a:r>
              <a:rPr lang="en-US" dirty="0" smtClean="0"/>
              <a:t>							Not Enough Disposal Sites</a:t>
            </a:r>
            <a:endParaRPr lang="en-US" dirty="0"/>
          </a:p>
        </p:txBody>
      </p:sp>
      <p:sp>
        <p:nvSpPr>
          <p:cNvPr id="3" name="Content Placeholder 2"/>
          <p:cNvSpPr>
            <a:spLocks noGrp="1"/>
          </p:cNvSpPr>
          <p:nvPr>
            <p:ph idx="1"/>
          </p:nvPr>
        </p:nvSpPr>
        <p:spPr>
          <a:xfrm>
            <a:off x="1103312" y="2052918"/>
            <a:ext cx="10482805" cy="4195481"/>
          </a:xfrm>
        </p:spPr>
        <p:txBody>
          <a:bodyPr/>
          <a:lstStyle/>
          <a:p>
            <a:endParaRPr lang="en-US" dirty="0" smtClean="0"/>
          </a:p>
          <a:p>
            <a:r>
              <a:rPr lang="en-US" sz="2400" dirty="0" smtClean="0"/>
              <a:t>Michigan State Police Posts across Michigan are places to anonymously and safely dispose of prescription medications</a:t>
            </a:r>
          </a:p>
          <a:p>
            <a:r>
              <a:rPr lang="en-US" sz="2400" dirty="0" smtClean="0"/>
              <a:t>This gives Michigan 30 disposal sites</a:t>
            </a:r>
          </a:p>
          <a:p>
            <a:r>
              <a:rPr lang="en-US" sz="2400" dirty="0" smtClean="0"/>
              <a:t>Disposal is available Monday – Friday from 8am – 4pm</a:t>
            </a:r>
          </a:p>
          <a:p>
            <a:r>
              <a:rPr lang="en-US" sz="2400" dirty="0" smtClean="0"/>
              <a:t>Disposal sites are unable to take liquids, inhalers, patches or syringes</a:t>
            </a:r>
          </a:p>
          <a:p>
            <a:r>
              <a:rPr lang="en-US" sz="2400" dirty="0" smtClean="0"/>
              <a:t>Health care facilities are hesitant to be disposal sites due to the inability to control and handle the medications</a:t>
            </a:r>
            <a:endParaRPr lang="en-US" sz="2400" dirty="0"/>
          </a:p>
        </p:txBody>
      </p:sp>
    </p:spTree>
    <p:extLst>
      <p:ext uri="{BB962C8B-B14F-4D97-AF65-F5344CB8AC3E}">
        <p14:creationId xmlns:p14="http://schemas.microsoft.com/office/powerpoint/2010/main" val="252301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110460" cy="1400530"/>
          </a:xfrm>
        </p:spPr>
        <p:txBody>
          <a:bodyPr/>
          <a:lstStyle/>
          <a:p>
            <a:r>
              <a:rPr lang="en-US" dirty="0" smtClean="0"/>
              <a:t>Naloxone Availability is a Band-Aid</a:t>
            </a:r>
            <a:br>
              <a:rPr lang="en-US" dirty="0" smtClean="0"/>
            </a:br>
            <a:r>
              <a:rPr lang="en-US" dirty="0"/>
              <a:t>	</a:t>
            </a:r>
            <a:r>
              <a:rPr lang="en-US" dirty="0" smtClean="0"/>
              <a:t>													It isn’t a Solution</a:t>
            </a:r>
            <a:endParaRPr lang="en-US" dirty="0"/>
          </a:p>
        </p:txBody>
      </p:sp>
      <p:sp>
        <p:nvSpPr>
          <p:cNvPr id="3" name="Content Placeholder 2"/>
          <p:cNvSpPr>
            <a:spLocks noGrp="1"/>
          </p:cNvSpPr>
          <p:nvPr>
            <p:ph idx="1"/>
          </p:nvPr>
        </p:nvSpPr>
        <p:spPr>
          <a:xfrm>
            <a:off x="1103312" y="2052918"/>
            <a:ext cx="10495130" cy="4508303"/>
          </a:xfrm>
        </p:spPr>
        <p:txBody>
          <a:bodyPr/>
          <a:lstStyle/>
          <a:p>
            <a:endParaRPr lang="en-US" sz="2400" dirty="0" smtClean="0"/>
          </a:p>
          <a:p>
            <a:r>
              <a:rPr lang="en-US" sz="2400" dirty="0" smtClean="0"/>
              <a:t>Naloxone </a:t>
            </a:r>
            <a:r>
              <a:rPr lang="en-US" sz="2400" dirty="0" smtClean="0"/>
              <a:t>availability may provide false security and encourage riskier opioid use</a:t>
            </a:r>
          </a:p>
          <a:p>
            <a:r>
              <a:rPr lang="en-US" sz="2400" dirty="0" smtClean="0"/>
              <a:t>Most people do not notify emergency services after administering </a:t>
            </a:r>
            <a:r>
              <a:rPr lang="en-US" sz="2400" dirty="0" smtClean="0"/>
              <a:t>Naloxone</a:t>
            </a:r>
          </a:p>
          <a:p>
            <a:pPr marL="0" indent="0">
              <a:buNone/>
            </a:pPr>
            <a:endParaRPr lang="en-US" sz="2400" dirty="0" smtClean="0"/>
          </a:p>
          <a:p>
            <a:r>
              <a:rPr lang="en-US" sz="2400" b="1" dirty="0" smtClean="0"/>
              <a:t>Related Policy</a:t>
            </a:r>
          </a:p>
          <a:p>
            <a:pPr lvl="1"/>
            <a:r>
              <a:rPr lang="en-US" sz="2200" dirty="0" smtClean="0"/>
              <a:t>PA 36 of 2019 Administration of Opioid Antagonist Act</a:t>
            </a:r>
          </a:p>
          <a:p>
            <a:pPr lvl="1"/>
            <a:r>
              <a:rPr lang="en-US" sz="2200" dirty="0" smtClean="0"/>
              <a:t>House Bill 4366</a:t>
            </a:r>
            <a:endParaRPr lang="en-US" sz="2200" dirty="0" smtClean="0"/>
          </a:p>
          <a:p>
            <a:endParaRPr lang="en-US" dirty="0"/>
          </a:p>
        </p:txBody>
      </p:sp>
    </p:spTree>
    <p:extLst>
      <p:ext uri="{BB962C8B-B14F-4D97-AF65-F5344CB8AC3E}">
        <p14:creationId xmlns:p14="http://schemas.microsoft.com/office/powerpoint/2010/main" val="217637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40006" cy="1400530"/>
          </a:xfrm>
        </p:spPr>
        <p:txBody>
          <a:bodyPr/>
          <a:lstStyle/>
          <a:p>
            <a:r>
              <a:rPr lang="en-US" dirty="0" smtClean="0"/>
              <a:t>Change the Terminology</a:t>
            </a:r>
            <a:br>
              <a:rPr lang="en-US" dirty="0" smtClean="0"/>
            </a:br>
            <a:r>
              <a:rPr lang="en-US" dirty="0"/>
              <a:t>	</a:t>
            </a:r>
            <a:r>
              <a:rPr lang="en-US" dirty="0" smtClean="0"/>
              <a:t>				Addiction is a Chronic Disease</a:t>
            </a:r>
            <a:endParaRPr lang="en-US" dirty="0"/>
          </a:p>
        </p:txBody>
      </p:sp>
      <p:sp>
        <p:nvSpPr>
          <p:cNvPr id="3" name="Content Placeholder 2"/>
          <p:cNvSpPr>
            <a:spLocks noGrp="1"/>
          </p:cNvSpPr>
          <p:nvPr>
            <p:ph idx="1"/>
          </p:nvPr>
        </p:nvSpPr>
        <p:spPr>
          <a:xfrm>
            <a:off x="1103312" y="2052918"/>
            <a:ext cx="10125966" cy="4370184"/>
          </a:xfrm>
        </p:spPr>
        <p:txBody>
          <a:bodyPr/>
          <a:lstStyle/>
          <a:p>
            <a:r>
              <a:rPr lang="en-US" sz="2800" b="1" dirty="0" smtClean="0"/>
              <a:t>Addiction MUST be Recognized as a Chronic Disease </a:t>
            </a:r>
          </a:p>
          <a:p>
            <a:endParaRPr lang="en-US" dirty="0" smtClean="0"/>
          </a:p>
          <a:p>
            <a:r>
              <a:rPr lang="en-US" dirty="0" smtClean="0"/>
              <a:t>General </a:t>
            </a:r>
            <a:r>
              <a:rPr lang="en-US" dirty="0" smtClean="0"/>
              <a:t>Negative Attitude Projected Toward Individuals with Substance Use Disorder</a:t>
            </a:r>
          </a:p>
          <a:p>
            <a:r>
              <a:rPr lang="en-US" dirty="0" smtClean="0"/>
              <a:t>Stop Derogatory Labeling</a:t>
            </a:r>
          </a:p>
          <a:p>
            <a:pPr lvl="1"/>
            <a:r>
              <a:rPr lang="en-US" dirty="0" smtClean="0"/>
              <a:t>Causes negative health outcomes</a:t>
            </a:r>
          </a:p>
          <a:p>
            <a:r>
              <a:rPr lang="en-US" dirty="0" smtClean="0"/>
              <a:t>Use Person-Centered Language</a:t>
            </a:r>
          </a:p>
          <a:p>
            <a:pPr lvl="1"/>
            <a:r>
              <a:rPr lang="en-US" dirty="0" smtClean="0"/>
              <a:t>Substance Abuser or Addict</a:t>
            </a:r>
          </a:p>
          <a:p>
            <a:pPr lvl="1"/>
            <a:r>
              <a:rPr lang="en-US" dirty="0" smtClean="0"/>
              <a:t>Individual with Substance </a:t>
            </a:r>
            <a:r>
              <a:rPr lang="en-US" dirty="0"/>
              <a:t>U</a:t>
            </a:r>
            <a:r>
              <a:rPr lang="en-US" dirty="0" smtClean="0"/>
              <a:t>se Disorder</a:t>
            </a:r>
          </a:p>
          <a:p>
            <a:pPr lvl="1"/>
            <a:r>
              <a:rPr lang="en-US" dirty="0" smtClean="0"/>
              <a:t>Simply change from Addict to User</a:t>
            </a:r>
          </a:p>
          <a:p>
            <a:endParaRPr lang="en-US" dirty="0"/>
          </a:p>
        </p:txBody>
      </p:sp>
    </p:spTree>
    <p:extLst>
      <p:ext uri="{BB962C8B-B14F-4D97-AF65-F5344CB8AC3E}">
        <p14:creationId xmlns:p14="http://schemas.microsoft.com/office/powerpoint/2010/main" val="217686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129577" cy="1400530"/>
          </a:xfrm>
        </p:spPr>
        <p:txBody>
          <a:bodyPr/>
          <a:lstStyle/>
          <a:p>
            <a:r>
              <a:rPr lang="en-US" dirty="0" smtClean="0"/>
              <a:t>Not Enough Screening</a:t>
            </a:r>
            <a:br>
              <a:rPr lang="en-US" dirty="0" smtClean="0"/>
            </a:br>
            <a:r>
              <a:rPr lang="en-US" dirty="0" smtClean="0"/>
              <a:t>				Within and Outside of Health Care </a:t>
            </a:r>
            <a:endParaRPr lang="en-US" dirty="0"/>
          </a:p>
        </p:txBody>
      </p:sp>
      <p:sp>
        <p:nvSpPr>
          <p:cNvPr id="3" name="Content Placeholder 2"/>
          <p:cNvSpPr>
            <a:spLocks noGrp="1"/>
          </p:cNvSpPr>
          <p:nvPr>
            <p:ph idx="1"/>
          </p:nvPr>
        </p:nvSpPr>
        <p:spPr/>
        <p:txBody>
          <a:bodyPr/>
          <a:lstStyle/>
          <a:p>
            <a:r>
              <a:rPr lang="en-US" dirty="0" smtClean="0"/>
              <a:t>Patients</a:t>
            </a:r>
          </a:p>
          <a:p>
            <a:r>
              <a:rPr lang="en-US" dirty="0" smtClean="0"/>
              <a:t>Parents/Legal Guardians</a:t>
            </a:r>
          </a:p>
          <a:p>
            <a:r>
              <a:rPr lang="en-US" dirty="0" smtClean="0"/>
              <a:t>Teens</a:t>
            </a:r>
          </a:p>
          <a:p>
            <a:r>
              <a:rPr lang="en-US" dirty="0" smtClean="0"/>
              <a:t>School Age </a:t>
            </a:r>
            <a:r>
              <a:rPr lang="en-US" dirty="0" smtClean="0"/>
              <a:t>Children</a:t>
            </a:r>
          </a:p>
          <a:p>
            <a:endParaRPr lang="en-US" dirty="0"/>
          </a:p>
          <a:p>
            <a:r>
              <a:rPr lang="en-US" dirty="0" smtClean="0"/>
              <a:t>Better </a:t>
            </a:r>
            <a:r>
              <a:rPr lang="en-US" dirty="0"/>
              <a:t>C</a:t>
            </a:r>
            <a:r>
              <a:rPr lang="en-US" dirty="0" smtClean="0"/>
              <a:t>are Now = Healthier Adults</a:t>
            </a:r>
            <a:endParaRPr lang="en-US" dirty="0"/>
          </a:p>
        </p:txBody>
      </p:sp>
    </p:spTree>
    <p:extLst>
      <p:ext uri="{BB962C8B-B14F-4D97-AF65-F5344CB8AC3E}">
        <p14:creationId xmlns:p14="http://schemas.microsoft.com/office/powerpoint/2010/main" val="3766892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770826" cy="1400530"/>
          </a:xfrm>
        </p:spPr>
        <p:txBody>
          <a:bodyPr/>
          <a:lstStyle/>
          <a:p>
            <a:r>
              <a:rPr lang="en-US" dirty="0" smtClean="0"/>
              <a:t/>
            </a:r>
            <a:br>
              <a:rPr lang="en-US" dirty="0" smtClean="0"/>
            </a:br>
            <a:r>
              <a:rPr lang="en-US" dirty="0" smtClean="0"/>
              <a:t>People have to Feel Safe Asking for Help</a:t>
            </a:r>
            <a:endParaRPr lang="en-US" dirty="0"/>
          </a:p>
        </p:txBody>
      </p:sp>
      <p:sp>
        <p:nvSpPr>
          <p:cNvPr id="3" name="Content Placeholder 2"/>
          <p:cNvSpPr>
            <a:spLocks noGrp="1"/>
          </p:cNvSpPr>
          <p:nvPr>
            <p:ph idx="1"/>
          </p:nvPr>
        </p:nvSpPr>
        <p:spPr>
          <a:xfrm>
            <a:off x="1103312" y="2052918"/>
            <a:ext cx="10313625" cy="4195481"/>
          </a:xfrm>
        </p:spPr>
        <p:txBody>
          <a:bodyPr/>
          <a:lstStyle/>
          <a:p>
            <a:r>
              <a:rPr lang="en-US" dirty="0" smtClean="0"/>
              <a:t>Asking for help cannot be punitive</a:t>
            </a:r>
          </a:p>
          <a:p>
            <a:r>
              <a:rPr lang="en-US" dirty="0" smtClean="0"/>
              <a:t>Improve Access to Counseling</a:t>
            </a:r>
          </a:p>
          <a:p>
            <a:r>
              <a:rPr lang="en-US" dirty="0" smtClean="0"/>
              <a:t>Parents cannot run the risk of being charged with child abuse</a:t>
            </a:r>
          </a:p>
          <a:p>
            <a:r>
              <a:rPr lang="en-US" dirty="0" smtClean="0"/>
              <a:t>Parents cannot run the risk of losing their children</a:t>
            </a:r>
          </a:p>
          <a:p>
            <a:r>
              <a:rPr lang="en-US" dirty="0" smtClean="0"/>
              <a:t>Children cannot run the risk of losing their parent(s)</a:t>
            </a:r>
          </a:p>
          <a:p>
            <a:endParaRPr lang="en-US" dirty="0"/>
          </a:p>
          <a:p>
            <a:r>
              <a:rPr lang="en-US" sz="2800" b="1" dirty="0" smtClean="0"/>
              <a:t>The objective has to be providing help, not punishment</a:t>
            </a:r>
            <a:endParaRPr lang="en-US" sz="2800" b="1" dirty="0"/>
          </a:p>
        </p:txBody>
      </p:sp>
    </p:spTree>
    <p:extLst>
      <p:ext uri="{BB962C8B-B14F-4D97-AF65-F5344CB8AC3E}">
        <p14:creationId xmlns:p14="http://schemas.microsoft.com/office/powerpoint/2010/main" val="2487029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22752</TotalTime>
  <Words>2509</Words>
  <Application>Microsoft Office PowerPoint</Application>
  <PresentationFormat>Widescreen</PresentationFormat>
  <Paragraphs>242</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Ion</vt:lpstr>
      <vt:lpstr>Opioid Policy Implications </vt:lpstr>
      <vt:lpstr>Cautious Prescribing           Must be Priority</vt:lpstr>
      <vt:lpstr>Opioid Prescribing Disparities      Where is Prescribing the Highest?</vt:lpstr>
      <vt:lpstr>No Opioids in Homes           Decreases Temptation</vt:lpstr>
      <vt:lpstr>Too Many Medications         Not Enough Disposal Sites</vt:lpstr>
      <vt:lpstr>Naloxone Availability is a Band-Aid               It isn’t a Solution</vt:lpstr>
      <vt:lpstr>Change the Terminology      Addiction is a Chronic Disease</vt:lpstr>
      <vt:lpstr>Not Enough Screening     Within and Outside of Health Care </vt:lpstr>
      <vt:lpstr> People have to Feel Safe Asking for Help</vt:lpstr>
      <vt:lpstr>Insurance Companies Must Recognize the Value of Provider Education</vt:lpstr>
      <vt:lpstr>Related Michigan Bills</vt:lpstr>
      <vt:lpstr>Governor Whitmer’s Plan to Combat Opioid Epidemic Nov. 2019</vt:lpstr>
      <vt:lpstr>References</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Implications</dc:title>
  <dc:creator>Ann Sheehan</dc:creator>
  <cp:lastModifiedBy>Ann Sheehan</cp:lastModifiedBy>
  <cp:revision>32</cp:revision>
  <cp:lastPrinted>2020-01-10T17:27:04Z</cp:lastPrinted>
  <dcterms:created xsi:type="dcterms:W3CDTF">2020-01-07T21:50:03Z</dcterms:created>
  <dcterms:modified xsi:type="dcterms:W3CDTF">2020-01-31T17:20:02Z</dcterms:modified>
</cp:coreProperties>
</file>