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87" r:id="rId10"/>
    <p:sldId id="275" r:id="rId11"/>
    <p:sldId id="286" r:id="rId12"/>
    <p:sldId id="261" r:id="rId13"/>
    <p:sldId id="277" r:id="rId14"/>
    <p:sldId id="279" r:id="rId15"/>
    <p:sldId id="280" r:id="rId16"/>
    <p:sldId id="290" r:id="rId17"/>
    <p:sldId id="281" r:id="rId18"/>
    <p:sldId id="291" r:id="rId19"/>
    <p:sldId id="282" r:id="rId20"/>
    <p:sldId id="292" r:id="rId21"/>
    <p:sldId id="283" r:id="rId22"/>
    <p:sldId id="295" r:id="rId23"/>
    <p:sldId id="289" r:id="rId24"/>
    <p:sldId id="294" r:id="rId25"/>
    <p:sldId id="285" r:id="rId26"/>
    <p:sldId id="296" r:id="rId27"/>
    <p:sldId id="276" r:id="rId28"/>
    <p:sldId id="293" r:id="rId29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1" roundtripDataSignature="AMtx7mjtLfYshBAffsYRokoY0wFAO0/0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4F0"/>
    <a:srgbClr val="B70992"/>
    <a:srgbClr val="BC0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256" autoAdjust="0"/>
  </p:normalViewPr>
  <p:slideViewPr>
    <p:cSldViewPr snapToGrid="0">
      <p:cViewPr varScale="1">
        <p:scale>
          <a:sx n="96" d="100"/>
          <a:sy n="96" d="100"/>
        </p:scale>
        <p:origin x="20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738-46FB-AB3A-8BF5534EB2A6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738-46FB-AB3A-8BF5534EB2A6}"/>
              </c:ext>
            </c:extLst>
          </c:dPt>
          <c:dLbls>
            <c:dLbl>
              <c:idx val="0"/>
              <c:layout>
                <c:manualLayout>
                  <c:x val="7.4999999999999997E-2"/>
                  <c:y val="-4.6296296296296294E-3"/>
                </c:manualLayout>
              </c:layout>
              <c:tx>
                <c:rich>
                  <a:bodyPr/>
                  <a:lstStyle/>
                  <a:p>
                    <a:fld id="{6B594DD3-79EB-4BBF-B9FE-45AA45225A23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738-46FB-AB3A-8BF5534EB2A6}"/>
                </c:ext>
              </c:extLst>
            </c:dLbl>
            <c:dLbl>
              <c:idx val="1"/>
              <c:layout>
                <c:manualLayout>
                  <c:x val="7.777777777777757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9.9%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738-46FB-AB3A-8BF5534EB2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Sheet1!$A$1:$B$1</c:f>
              <c:strCache>
                <c:ptCount val="2"/>
                <c:pt idx="0">
                  <c:v>Heterosexual</c:v>
                </c:pt>
                <c:pt idx="1">
                  <c:v>LGB</c:v>
                </c:pt>
              </c:strCache>
            </c:strRef>
          </c:cat>
          <c:val>
            <c:numRef>
              <c:f>Sheet1!$A$2:$B$2</c:f>
              <c:numCache>
                <c:formatCode>General</c:formatCode>
                <c:ptCount val="2"/>
                <c:pt idx="0">
                  <c:v>4.3</c:v>
                </c:pt>
                <c:pt idx="1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738-46FB-AB3A-8BF5534EB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8306976"/>
        <c:axId val="1498306560"/>
      </c:barChart>
      <c:catAx>
        <c:axId val="149830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98306560"/>
        <c:crosses val="autoZero"/>
        <c:auto val="1"/>
        <c:lblAlgn val="ctr"/>
        <c:lblOffset val="100"/>
        <c:noMultiLvlLbl val="0"/>
      </c:catAx>
      <c:valAx>
        <c:axId val="1498306560"/>
        <c:scaling>
          <c:orientation val="minMax"/>
          <c:max val="2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% Illicit Opioid Use</a:t>
                </a:r>
              </a:p>
            </c:rich>
          </c:tx>
          <c:layout>
            <c:manualLayout>
              <c:xMode val="edge"/>
              <c:yMode val="edge"/>
              <c:x val="2.7777777777777779E-3"/>
              <c:y val="0.21420494313210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98306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Sheet1!$D$2:$D$5</c:f>
              <c:strCache>
                <c:ptCount val="4"/>
                <c:pt idx="0">
                  <c:v>18-25</c:v>
                </c:pt>
                <c:pt idx="1">
                  <c:v>26-34</c:v>
                </c:pt>
                <c:pt idx="2">
                  <c:v>35-49</c:v>
                </c:pt>
                <c:pt idx="3">
                  <c:v>50+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11.4</c:v>
                </c:pt>
                <c:pt idx="1">
                  <c:v>9.4</c:v>
                </c:pt>
                <c:pt idx="2">
                  <c:v>7.3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1D-4DD2-9E7A-12F9FE691082}"/>
            </c:ext>
          </c:extLst>
        </c:ser>
        <c:ser>
          <c:idx val="1"/>
          <c:order val="1"/>
          <c:tx>
            <c:strRef>
              <c:f>Sheet1!$F$1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Sheet1!$D$2:$D$5</c:f>
              <c:strCache>
                <c:ptCount val="4"/>
                <c:pt idx="0">
                  <c:v>18-25</c:v>
                </c:pt>
                <c:pt idx="1">
                  <c:v>26-34</c:v>
                </c:pt>
                <c:pt idx="2">
                  <c:v>35-49</c:v>
                </c:pt>
                <c:pt idx="3">
                  <c:v>50+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14.4</c:v>
                </c:pt>
                <c:pt idx="1">
                  <c:v>12.4</c:v>
                </c:pt>
                <c:pt idx="2">
                  <c:v>9.5</c:v>
                </c:pt>
                <c:pt idx="3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1D-4DD2-9E7A-12F9FE691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5680880"/>
        <c:axId val="1495675056"/>
      </c:barChart>
      <c:catAx>
        <c:axId val="14956808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Age</a:t>
                </a:r>
              </a:p>
            </c:rich>
          </c:tx>
          <c:layout>
            <c:manualLayout>
              <c:xMode val="edge"/>
              <c:yMode val="edge"/>
              <c:x val="0.44646344135397442"/>
              <c:y val="0.9294363024793458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5675056"/>
        <c:crosses val="autoZero"/>
        <c:auto val="1"/>
        <c:lblAlgn val="ctr"/>
        <c:lblOffset val="100"/>
        <c:noMultiLvlLbl val="0"/>
      </c:catAx>
      <c:valAx>
        <c:axId val="149567505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Illicit</a:t>
                </a:r>
                <a:r>
                  <a:rPr lang="en-US" baseline="0" dirty="0"/>
                  <a:t> Opioid Misuse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322822861327304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5680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8338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2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9569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9371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Feminist theory addresses the many oppressions that women experience</a:t>
            </a:r>
            <a:endParaRPr lang="en-US" dirty="0" smtClean="0"/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Queer theory—constructs can be questioned, subverted, and self-constructed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477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Outreach is important; g</a:t>
            </a:r>
            <a:r>
              <a:rPr lang="en-US" dirty="0" smtClean="0">
                <a:solidFill>
                  <a:schemeClr val="tx1"/>
                </a:solidFill>
              </a:rPr>
              <a:t>o where they are.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Listen to the communities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517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3233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465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14"/>
          <p:cNvSpPr/>
          <p:nvPr/>
        </p:nvSpPr>
        <p:spPr>
          <a:xfrm>
            <a:off x="1" y="0"/>
            <a:ext cx="9144000" cy="6002088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Google Shape;8;p14"/>
          <p:cNvPicPr preferRelativeResize="0"/>
          <p:nvPr/>
        </p:nvPicPr>
        <p:blipFill rotWithShape="1">
          <a:blip r:embed="rId2">
            <a:alphaModFix/>
          </a:blip>
          <a:srcRect b="21544"/>
          <a:stretch/>
        </p:blipFill>
        <p:spPr>
          <a:xfrm>
            <a:off x="3081391" y="1228436"/>
            <a:ext cx="5861380" cy="477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1" y="6120412"/>
            <a:ext cx="4466287" cy="6021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66384" y="6146415"/>
            <a:ext cx="2621805" cy="5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4"/>
          <p:cNvSpPr txBox="1">
            <a:spLocks noGrp="1"/>
          </p:cNvSpPr>
          <p:nvPr>
            <p:ph type="ctrTitle"/>
          </p:nvPr>
        </p:nvSpPr>
        <p:spPr>
          <a:xfrm>
            <a:off x="266383" y="1177549"/>
            <a:ext cx="4242863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subTitle" idx="1"/>
          </p:nvPr>
        </p:nvSpPr>
        <p:spPr>
          <a:xfrm>
            <a:off x="266383" y="3584650"/>
            <a:ext cx="4072535" cy="1722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>
  <p:cSld name="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17"/>
          <p:cNvPicPr preferRelativeResize="0"/>
          <p:nvPr/>
        </p:nvPicPr>
        <p:blipFill rotWithShape="1">
          <a:blip r:embed="rId2">
            <a:alphaModFix/>
          </a:blip>
          <a:srcRect l="20324" t="630" r="5452" b="985"/>
          <a:stretch/>
        </p:blipFill>
        <p:spPr>
          <a:xfrm>
            <a:off x="-18473" y="0"/>
            <a:ext cx="916247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7"/>
          <p:cNvSpPr/>
          <p:nvPr/>
        </p:nvSpPr>
        <p:spPr>
          <a:xfrm>
            <a:off x="-18474" y="773413"/>
            <a:ext cx="9162473" cy="67418"/>
          </a:xfrm>
          <a:prstGeom prst="rect">
            <a:avLst/>
          </a:prstGeom>
          <a:solidFill>
            <a:srgbClr val="0950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Google Shape;28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103" y="125354"/>
            <a:ext cx="2509143" cy="561201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17"/>
          <p:cNvSpPr txBox="1">
            <a:spLocks noGrp="1"/>
          </p:cNvSpPr>
          <p:nvPr>
            <p:ph type="title"/>
          </p:nvPr>
        </p:nvSpPr>
        <p:spPr>
          <a:xfrm>
            <a:off x="688526" y="1368212"/>
            <a:ext cx="8229600" cy="1037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19175" rIns="38375" bIns="191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9503A"/>
              </a:buClr>
              <a:buSzPts val="4400"/>
              <a:buFont typeface="Arial"/>
              <a:buNone/>
              <a:defRPr sz="4400" b="1" i="0" u="none" strike="noStrike" cap="none">
                <a:solidFill>
                  <a:srgbClr val="09503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body" idx="1"/>
          </p:nvPr>
        </p:nvSpPr>
        <p:spPr>
          <a:xfrm>
            <a:off x="688526" y="2372009"/>
            <a:ext cx="8229600" cy="4354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19175" rIns="38375" bIns="19175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body" idx="2"/>
          </p:nvPr>
        </p:nvSpPr>
        <p:spPr>
          <a:xfrm>
            <a:off x="688527" y="1044575"/>
            <a:ext cx="8229719" cy="323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19175" rIns="38375" bIns="19175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9503A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950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s">
  <p:cSld name="Bullet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26"/>
          <p:cNvPicPr preferRelativeResize="0"/>
          <p:nvPr/>
        </p:nvPicPr>
        <p:blipFill rotWithShape="1">
          <a:blip r:embed="rId2">
            <a:alphaModFix/>
          </a:blip>
          <a:srcRect l="20324" t="630" r="5452" b="985"/>
          <a:stretch/>
        </p:blipFill>
        <p:spPr>
          <a:xfrm>
            <a:off x="-18473" y="0"/>
            <a:ext cx="916247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26"/>
          <p:cNvSpPr/>
          <p:nvPr/>
        </p:nvSpPr>
        <p:spPr>
          <a:xfrm>
            <a:off x="-18474" y="773413"/>
            <a:ext cx="9162473" cy="67418"/>
          </a:xfrm>
          <a:prstGeom prst="rect">
            <a:avLst/>
          </a:prstGeom>
          <a:solidFill>
            <a:srgbClr val="0950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4" name="Google Shape;84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103" y="125354"/>
            <a:ext cx="2509143" cy="561201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6"/>
          <p:cNvSpPr txBox="1">
            <a:spLocks noGrp="1"/>
          </p:cNvSpPr>
          <p:nvPr>
            <p:ph type="body" idx="1"/>
          </p:nvPr>
        </p:nvSpPr>
        <p:spPr>
          <a:xfrm>
            <a:off x="688526" y="2390115"/>
            <a:ext cx="8229600" cy="4336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19175" rIns="38375" bIns="19175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26"/>
          <p:cNvSpPr txBox="1">
            <a:spLocks noGrp="1"/>
          </p:cNvSpPr>
          <p:nvPr>
            <p:ph type="title"/>
          </p:nvPr>
        </p:nvSpPr>
        <p:spPr>
          <a:xfrm>
            <a:off x="688526" y="1368212"/>
            <a:ext cx="8229600" cy="1037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19175" rIns="38375" bIns="191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9503A"/>
              </a:buClr>
              <a:buSzPts val="4400"/>
              <a:buFont typeface="Arial"/>
              <a:buNone/>
              <a:defRPr sz="4400" b="1" i="0" u="none" strike="noStrike" cap="none">
                <a:solidFill>
                  <a:srgbClr val="09503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7" name="Google Shape;87;p26"/>
          <p:cNvSpPr txBox="1">
            <a:spLocks noGrp="1"/>
          </p:cNvSpPr>
          <p:nvPr>
            <p:ph type="body" idx="2"/>
          </p:nvPr>
        </p:nvSpPr>
        <p:spPr>
          <a:xfrm>
            <a:off x="688527" y="1044575"/>
            <a:ext cx="8229719" cy="323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19175" rIns="38375" bIns="19175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9503A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950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s with photo">
  <p:cSld name="Bullets with photo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7"/>
          <p:cNvPicPr preferRelativeResize="0"/>
          <p:nvPr/>
        </p:nvPicPr>
        <p:blipFill rotWithShape="1">
          <a:blip r:embed="rId2">
            <a:alphaModFix/>
          </a:blip>
          <a:srcRect l="20324" t="630" r="5452" b="985"/>
          <a:stretch/>
        </p:blipFill>
        <p:spPr>
          <a:xfrm>
            <a:off x="-18473" y="0"/>
            <a:ext cx="916247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27"/>
          <p:cNvSpPr/>
          <p:nvPr/>
        </p:nvSpPr>
        <p:spPr>
          <a:xfrm>
            <a:off x="-18474" y="773413"/>
            <a:ext cx="9162473" cy="67418"/>
          </a:xfrm>
          <a:prstGeom prst="rect">
            <a:avLst/>
          </a:prstGeom>
          <a:solidFill>
            <a:srgbClr val="0950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103" y="125354"/>
            <a:ext cx="2509143" cy="561201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7"/>
          <p:cNvSpPr txBox="1">
            <a:spLocks noGrp="1"/>
          </p:cNvSpPr>
          <p:nvPr>
            <p:ph type="title"/>
          </p:nvPr>
        </p:nvSpPr>
        <p:spPr>
          <a:xfrm>
            <a:off x="699246" y="916061"/>
            <a:ext cx="4070309" cy="1483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19175" rIns="38375" bIns="19175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9503A"/>
              </a:buClr>
              <a:buSzPts val="4400"/>
              <a:buFont typeface="Arial"/>
              <a:buNone/>
              <a:defRPr sz="4400" b="1" i="0" u="none" strike="noStrike" cap="none">
                <a:solidFill>
                  <a:srgbClr val="09503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3" name="Google Shape;93;p27"/>
          <p:cNvSpPr txBox="1">
            <a:spLocks noGrp="1"/>
          </p:cNvSpPr>
          <p:nvPr>
            <p:ph type="body" idx="1"/>
          </p:nvPr>
        </p:nvSpPr>
        <p:spPr>
          <a:xfrm>
            <a:off x="699246" y="2497872"/>
            <a:ext cx="4070310" cy="4262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19175" rIns="38375" bIns="19175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064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064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064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Google Shape;94;p27"/>
          <p:cNvSpPr>
            <a:spLocks noGrp="1"/>
          </p:cNvSpPr>
          <p:nvPr>
            <p:ph type="pic" idx="2"/>
          </p:nvPr>
        </p:nvSpPr>
        <p:spPr>
          <a:xfrm>
            <a:off x="4900613" y="916061"/>
            <a:ext cx="4252912" cy="5941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Alternate">
  <p:cSld name="Title Slide Alternat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89291" y="199641"/>
            <a:ext cx="6330754" cy="656356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15"/>
          <p:cNvSpPr/>
          <p:nvPr/>
        </p:nvSpPr>
        <p:spPr>
          <a:xfrm rot="10800000" flipH="1">
            <a:off x="0" y="6002088"/>
            <a:ext cx="9144000" cy="872744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" name="Google Shape;1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49275" y="6175660"/>
            <a:ext cx="4948724" cy="52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9641" y="6155113"/>
            <a:ext cx="2718812" cy="608097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5"/>
          <p:cNvSpPr/>
          <p:nvPr/>
        </p:nvSpPr>
        <p:spPr>
          <a:xfrm>
            <a:off x="394933" y="2445924"/>
            <a:ext cx="80536" cy="1438013"/>
          </a:xfrm>
          <a:prstGeom prst="rect">
            <a:avLst/>
          </a:prstGeom>
          <a:solidFill>
            <a:srgbClr val="0950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15"/>
          <p:cNvSpPr txBox="1">
            <a:spLocks noGrp="1"/>
          </p:cNvSpPr>
          <p:nvPr>
            <p:ph type="ctrTitle"/>
          </p:nvPr>
        </p:nvSpPr>
        <p:spPr>
          <a:xfrm>
            <a:off x="514920" y="2653798"/>
            <a:ext cx="5398590" cy="2102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9503A"/>
              </a:buClr>
              <a:buSzPts val="4800"/>
              <a:buFont typeface="Arial"/>
              <a:buNone/>
              <a:defRPr sz="4800" b="1" i="0" u="none" strike="noStrike" cap="none">
                <a:solidFill>
                  <a:srgbClr val="09503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subTitle" idx="1"/>
          </p:nvPr>
        </p:nvSpPr>
        <p:spPr>
          <a:xfrm>
            <a:off x="553423" y="2131016"/>
            <a:ext cx="4942033" cy="565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9503A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950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727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creen Blank">
  <p:cSld name="End Screen Blank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277" y="6145260"/>
            <a:ext cx="2621805" cy="5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25"/>
          <p:cNvSpPr/>
          <p:nvPr/>
        </p:nvSpPr>
        <p:spPr>
          <a:xfrm>
            <a:off x="1" y="0"/>
            <a:ext cx="9144000" cy="6002088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" name="Google Shape;80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1" y="6120412"/>
            <a:ext cx="4466287" cy="602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805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bullets">
  <p:cSld name="2 column bulle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19"/>
          <p:cNvPicPr preferRelativeResize="0"/>
          <p:nvPr/>
        </p:nvPicPr>
        <p:blipFill rotWithShape="1">
          <a:blip r:embed="rId2">
            <a:alphaModFix/>
          </a:blip>
          <a:srcRect l="20324" t="630" r="5452" b="985"/>
          <a:stretch/>
        </p:blipFill>
        <p:spPr>
          <a:xfrm>
            <a:off x="-18473" y="0"/>
            <a:ext cx="916247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19"/>
          <p:cNvSpPr/>
          <p:nvPr/>
        </p:nvSpPr>
        <p:spPr>
          <a:xfrm>
            <a:off x="-18474" y="773413"/>
            <a:ext cx="9162473" cy="67418"/>
          </a:xfrm>
          <a:prstGeom prst="rect">
            <a:avLst/>
          </a:prstGeom>
          <a:solidFill>
            <a:srgbClr val="0950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44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103" y="125354"/>
            <a:ext cx="2509143" cy="561201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9"/>
          <p:cNvSpPr txBox="1">
            <a:spLocks noGrp="1"/>
          </p:cNvSpPr>
          <p:nvPr>
            <p:ph type="body" idx="1"/>
          </p:nvPr>
        </p:nvSpPr>
        <p:spPr>
          <a:xfrm>
            <a:off x="688526" y="2390115"/>
            <a:ext cx="3946848" cy="4336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19175" rIns="38375" bIns="19175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064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064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064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title"/>
          </p:nvPr>
        </p:nvSpPr>
        <p:spPr>
          <a:xfrm>
            <a:off x="688526" y="1368212"/>
            <a:ext cx="8229600" cy="1037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19175" rIns="38375" bIns="191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9503A"/>
              </a:buClr>
              <a:buSzPts val="4400"/>
              <a:buFont typeface="Arial"/>
              <a:buNone/>
              <a:defRPr sz="4400" b="1" i="0" u="none" strike="noStrike" cap="none">
                <a:solidFill>
                  <a:srgbClr val="09503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body" idx="2"/>
          </p:nvPr>
        </p:nvSpPr>
        <p:spPr>
          <a:xfrm>
            <a:off x="688527" y="1044575"/>
            <a:ext cx="8229719" cy="323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19175" rIns="38375" bIns="19175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9503A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950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body" idx="3"/>
          </p:nvPr>
        </p:nvSpPr>
        <p:spPr>
          <a:xfrm>
            <a:off x="4971278" y="2390114"/>
            <a:ext cx="3946848" cy="4336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375" tIns="19175" rIns="38375" bIns="19175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064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064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064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960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commons.wikimedia.org/wiki/File:Suicide_factors.PN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youtu.be/wDIGXUzULu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ctrTitle"/>
          </p:nvPr>
        </p:nvSpPr>
        <p:spPr>
          <a:xfrm>
            <a:off x="266383" y="666750"/>
            <a:ext cx="5581967" cy="2898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US" dirty="0"/>
              <a:t>Opioid Misuse in Marginalized Communities</a:t>
            </a:r>
            <a:endParaRPr dirty="0"/>
          </a:p>
        </p:txBody>
      </p:sp>
      <p:sp>
        <p:nvSpPr>
          <p:cNvPr id="101" name="Google Shape;101;p1"/>
          <p:cNvSpPr txBox="1">
            <a:spLocks noGrp="1"/>
          </p:cNvSpPr>
          <p:nvPr>
            <p:ph type="subTitle" idx="1"/>
          </p:nvPr>
        </p:nvSpPr>
        <p:spPr>
          <a:xfrm>
            <a:off x="266383" y="3584650"/>
            <a:ext cx="4077017" cy="216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lang="en-US" sz="2400" dirty="0"/>
              <a:t>Culturally-Responsive Solutions for LGBTQ+ Populations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 lang="en-US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 lang="en-US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endParaRPr lang="en-US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lang="en-US" sz="2000" dirty="0"/>
              <a:t>Kaston D. Anderson-Carpenter, Ph.D., M.P.H., BCBA-D, LBA</a:t>
            </a:r>
            <a:endParaRPr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6980" y="916495"/>
            <a:ext cx="8229600" cy="1037561"/>
          </a:xfrm>
        </p:spPr>
        <p:txBody>
          <a:bodyPr/>
          <a:lstStyle/>
          <a:p>
            <a:r>
              <a:rPr lang="en-US" dirty="0"/>
              <a:t>Minority Stress </a:t>
            </a:r>
            <a:r>
              <a:rPr lang="en-US" dirty="0" smtClean="0"/>
              <a:t>Model</a:t>
            </a:r>
            <a:r>
              <a:rPr lang="en-US" baseline="30000" dirty="0"/>
              <a:t>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12226" y="3017185"/>
            <a:ext cx="1345223" cy="7121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Environmental circumstances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834635" y="3962316"/>
            <a:ext cx="2083777" cy="8301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Minority status (e.g., sexual orientation, race/ethnicity, gender ID)</a:t>
            </a:r>
          </a:p>
        </p:txBody>
      </p:sp>
      <p:sp>
        <p:nvSpPr>
          <p:cNvPr id="9" name="Rectangle 8"/>
          <p:cNvSpPr/>
          <p:nvPr/>
        </p:nvSpPr>
        <p:spPr>
          <a:xfrm>
            <a:off x="6321669" y="5249008"/>
            <a:ext cx="1905831" cy="1222130"/>
          </a:xfrm>
          <a:prstGeom prst="rect">
            <a:avLst/>
          </a:prstGeom>
          <a:solidFill>
            <a:srgbClr val="FCC4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Characteristics of minority identity</a:t>
            </a:r>
          </a:p>
          <a:p>
            <a:r>
              <a:rPr lang="en-US" dirty="0">
                <a:solidFill>
                  <a:schemeClr val="tx1"/>
                </a:solidFill>
              </a:rPr>
              <a:t>-prominence</a:t>
            </a:r>
          </a:p>
          <a:p>
            <a:r>
              <a:rPr lang="en-US" dirty="0">
                <a:solidFill>
                  <a:schemeClr val="tx1"/>
                </a:solidFill>
              </a:rPr>
              <a:t>-valence</a:t>
            </a:r>
          </a:p>
          <a:p>
            <a:r>
              <a:rPr lang="en-US" dirty="0">
                <a:solidFill>
                  <a:schemeClr val="tx1"/>
                </a:solidFill>
              </a:rPr>
              <a:t>-integration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97292" y="2871524"/>
            <a:ext cx="2116646" cy="12895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1. Minority stress processes (distal)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-Prejudice events (discrimination, violence)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76473" y="5249008"/>
            <a:ext cx="1441939" cy="6506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Sexual minority identity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97290" y="2360905"/>
            <a:ext cx="2116647" cy="5106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General Stressors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33697" y="2916874"/>
            <a:ext cx="1370460" cy="12221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Outcomes (positive &amp; negative)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62346" y="1799109"/>
            <a:ext cx="1352550" cy="8796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Coping and Social Support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897290" y="4175717"/>
            <a:ext cx="2116647" cy="18498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2. Minority stress processes (proximal)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-expectations of rejection</a:t>
            </a:r>
          </a:p>
          <a:p>
            <a:r>
              <a:rPr lang="en-US" dirty="0">
                <a:solidFill>
                  <a:schemeClr val="tx1"/>
                </a:solidFill>
              </a:rPr>
              <a:t>-concealment</a:t>
            </a:r>
          </a:p>
          <a:p>
            <a:r>
              <a:rPr lang="en-US" dirty="0">
                <a:solidFill>
                  <a:schemeClr val="tx1"/>
                </a:solidFill>
              </a:rPr>
              <a:t>-Internalized homophobia</a:t>
            </a:r>
          </a:p>
        </p:txBody>
      </p:sp>
      <p:cxnSp>
        <p:nvCxnSpPr>
          <p:cNvPr id="18" name="Straight Arrow Connector 17"/>
          <p:cNvCxnSpPr>
            <a:stCxn id="7" idx="3"/>
            <a:endCxn id="13" idx="1"/>
          </p:cNvCxnSpPr>
          <p:nvPr/>
        </p:nvCxnSpPr>
        <p:spPr>
          <a:xfrm flipV="1">
            <a:off x="2457449" y="2616215"/>
            <a:ext cx="1439841" cy="7570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3"/>
            <a:endCxn id="11" idx="1"/>
          </p:cNvCxnSpPr>
          <p:nvPr/>
        </p:nvCxnSpPr>
        <p:spPr>
          <a:xfrm flipV="1">
            <a:off x="2918412" y="3516293"/>
            <a:ext cx="978880" cy="86111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  <a:endCxn id="12" idx="0"/>
          </p:cNvCxnSpPr>
          <p:nvPr/>
        </p:nvCxnSpPr>
        <p:spPr>
          <a:xfrm>
            <a:off x="1876524" y="4792491"/>
            <a:ext cx="320919" cy="4565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3"/>
            <a:endCxn id="16" idx="1"/>
          </p:cNvCxnSpPr>
          <p:nvPr/>
        </p:nvCxnSpPr>
        <p:spPr>
          <a:xfrm flipV="1">
            <a:off x="2918412" y="5100656"/>
            <a:ext cx="978878" cy="4736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cxnSpLocks/>
            <a:stCxn id="11" idx="3"/>
            <a:endCxn id="14" idx="1"/>
          </p:cNvCxnSpPr>
          <p:nvPr/>
        </p:nvCxnSpPr>
        <p:spPr>
          <a:xfrm>
            <a:off x="6013938" y="3516293"/>
            <a:ext cx="1619759" cy="1164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6" idx="3"/>
          </p:cNvCxnSpPr>
          <p:nvPr/>
        </p:nvCxnSpPr>
        <p:spPr>
          <a:xfrm flipV="1">
            <a:off x="6013937" y="3536810"/>
            <a:ext cx="888025" cy="15638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3" idx="3"/>
          </p:cNvCxnSpPr>
          <p:nvPr/>
        </p:nvCxnSpPr>
        <p:spPr>
          <a:xfrm>
            <a:off x="6013937" y="2616215"/>
            <a:ext cx="896817" cy="94512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9" idx="0"/>
          </p:cNvCxnSpPr>
          <p:nvPr/>
        </p:nvCxnSpPr>
        <p:spPr>
          <a:xfrm flipH="1" flipV="1">
            <a:off x="6587942" y="4175717"/>
            <a:ext cx="686643" cy="107329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5" idx="2"/>
          </p:cNvCxnSpPr>
          <p:nvPr/>
        </p:nvCxnSpPr>
        <p:spPr>
          <a:xfrm>
            <a:off x="7138621" y="2678722"/>
            <a:ext cx="71071" cy="8580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12" idx="1"/>
          </p:cNvCxnSpPr>
          <p:nvPr/>
        </p:nvCxnSpPr>
        <p:spPr>
          <a:xfrm rot="10800000">
            <a:off x="384563" y="1887346"/>
            <a:ext cx="1091911" cy="3686979"/>
          </a:xfrm>
          <a:prstGeom prst="bentConnector2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412404" y="1872762"/>
            <a:ext cx="5970294" cy="87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2" idx="2"/>
            <a:endCxn id="12" idx="2"/>
          </p:cNvCxnSpPr>
          <p:nvPr/>
        </p:nvCxnSpPr>
        <p:spPr>
          <a:xfrm>
            <a:off x="2197443" y="589963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12" idx="2"/>
          </p:cNvCxnSpPr>
          <p:nvPr/>
        </p:nvCxnSpPr>
        <p:spPr>
          <a:xfrm rot="16200000" flipH="1">
            <a:off x="3973807" y="4123275"/>
            <a:ext cx="571499" cy="4124226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187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Intersectionality?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Interplay between race, class, gender, and other identities</a:t>
            </a:r>
            <a:r>
              <a:rPr lang="en-US" baseline="30000" dirty="0" smtClean="0"/>
              <a:t>6,7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Creating overlapping and interdependent systems of discrimination or disadvantage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00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38375" tIns="19175" rIns="38375" bIns="19175" anchor="t" anchorCtr="0">
            <a:normAutofit/>
          </a:bodyPr>
          <a:lstStyle/>
          <a:p>
            <a:pPr marL="635000" indent="-457200">
              <a:spcBef>
                <a:spcPts val="0"/>
              </a:spcBef>
            </a:pPr>
            <a:r>
              <a:rPr lang="en-US" dirty="0" smtClean="0"/>
              <a:t>Risk factors</a:t>
            </a:r>
          </a:p>
          <a:p>
            <a:pPr marL="1092200" lvl="1" indent="-457200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Self and/or family rejection</a:t>
            </a:r>
          </a:p>
          <a:p>
            <a:pPr marL="1092200" lvl="1" indent="-457200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Stigma &amp; discrimination</a:t>
            </a:r>
          </a:p>
          <a:p>
            <a:pPr marL="1092200" lvl="1" indent="-457200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Abuse &amp; harassment</a:t>
            </a: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dirty="0"/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dirty="0"/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dirty="0"/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dirty="0"/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dirty="0"/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dirty="0"/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dirty="0"/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dirty="0"/>
          </a:p>
          <a:p>
            <a:pPr marL="635000" indent="-457200">
              <a:spcBef>
                <a:spcPts val="0"/>
              </a:spcBef>
            </a:pPr>
            <a:endParaRPr lang="en-US" dirty="0"/>
          </a:p>
          <a:p>
            <a:pPr marL="635000" indent="-457200">
              <a:spcBef>
                <a:spcPts val="0"/>
              </a:spcBef>
            </a:pPr>
            <a:endParaRPr dirty="0"/>
          </a:p>
        </p:txBody>
      </p:sp>
      <p:sp>
        <p:nvSpPr>
          <p:cNvPr id="132" name="Google Shape;132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38375" tIns="19175" rIns="38375" bIns="1917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9503A"/>
              </a:buClr>
              <a:buSzPts val="4400"/>
              <a:buFont typeface="Arial"/>
              <a:buNone/>
            </a:pPr>
            <a:r>
              <a:rPr lang="en-US" dirty="0" smtClean="0"/>
              <a:t>Risk &amp; Protective </a:t>
            </a:r>
            <a:r>
              <a:rPr lang="en-US" dirty="0"/>
              <a:t>Factors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Protective factors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Sense of community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Social support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Expanded options</a:t>
            </a: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0C06CC8D-9AA0-4AEA-9048-B67D437633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553717" y="5154146"/>
            <a:ext cx="1976292" cy="15725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54851B-0AA2-4474-8B4F-9D6E9DB91308}"/>
              </a:ext>
            </a:extLst>
          </p:cNvPr>
          <p:cNvSpPr txBox="1"/>
          <p:nvPr/>
        </p:nvSpPr>
        <p:spPr>
          <a:xfrm>
            <a:off x="2442221" y="6221860"/>
            <a:ext cx="1976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4" tooltip="https://commons.wikimedia.org/wiki/File:Suicide_factors.PNG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5" tooltip="https://creativecommons.org/licenses/by-sa/3.0/"/>
              </a:rPr>
              <a:t>CC BY-SA</a:t>
            </a:r>
            <a:endParaRPr lang="en-US" sz="9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Group Discussion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are some additional risk factors you see in your practice?</a:t>
            </a:r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What </a:t>
            </a:r>
            <a:r>
              <a:rPr lang="en-US" sz="4000" dirty="0"/>
              <a:t>are some protective </a:t>
            </a:r>
            <a:r>
              <a:rPr lang="en-US" sz="4000" dirty="0" smtClean="0"/>
              <a:t>factors?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10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>
            <a:spLocks noGrp="1"/>
          </p:cNvSpPr>
          <p:nvPr>
            <p:ph type="ctrTitle"/>
          </p:nvPr>
        </p:nvSpPr>
        <p:spPr>
          <a:xfrm>
            <a:off x="553295" y="1456000"/>
            <a:ext cx="5815232" cy="2102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9503A"/>
              </a:buClr>
              <a:buSzPts val="4800"/>
              <a:buFont typeface="Arial"/>
              <a:buNone/>
            </a:pPr>
            <a:r>
              <a:rPr lang="en-US" dirty="0"/>
              <a:t>Cultural Competence, Cultural Humility, &amp; Cultural Responsiveness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54706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9655" y="1972671"/>
            <a:ext cx="3946848" cy="433656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Cultural Competence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Understand other cultures to provide services better &amp; more appropriately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Values knowledge &amp; training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526" y="970648"/>
            <a:ext cx="8229600" cy="619614"/>
          </a:xfrm>
        </p:spPr>
        <p:txBody>
          <a:bodyPr/>
          <a:lstStyle/>
          <a:p>
            <a:r>
              <a:rPr lang="en-US" dirty="0" smtClean="0"/>
              <a:t>What’s the Difference?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3"/>
          </p:nvPr>
        </p:nvSpPr>
        <p:spPr>
          <a:xfrm>
            <a:off x="4971278" y="1987827"/>
            <a:ext cx="3946848" cy="4336565"/>
          </a:xfrm>
        </p:spPr>
        <p:txBody>
          <a:bodyPr>
            <a:normAutofit/>
          </a:bodyPr>
          <a:lstStyle/>
          <a:p>
            <a:r>
              <a:rPr lang="en-US" dirty="0" smtClean="0"/>
              <a:t>Cultural Humility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Personal reflection &amp; growth around cultures to increase awareness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Values introspection &amp; co-learning</a:t>
            </a:r>
            <a:endParaRPr lang="en-US" sz="2400" dirty="0"/>
          </a:p>
        </p:txBody>
      </p:sp>
      <p:pic>
        <p:nvPicPr>
          <p:cNvPr id="8" name="Picture 7" descr="ACCULTURATION AS A RESPOND TO WHY LEARNING A SECOND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3699"/>
            <a:ext cx="3089333" cy="196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631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9655" y="1972671"/>
            <a:ext cx="3946848" cy="433656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Cultural Competence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We can never be “certified” in a culture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Aspirational &amp; promotes skill building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40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526" y="1000466"/>
            <a:ext cx="8229600" cy="619614"/>
          </a:xfrm>
        </p:spPr>
        <p:txBody>
          <a:bodyPr/>
          <a:lstStyle/>
          <a:p>
            <a:r>
              <a:rPr lang="en-US" dirty="0" smtClean="0"/>
              <a:t>What’s the Difference?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3"/>
          </p:nvPr>
        </p:nvSpPr>
        <p:spPr>
          <a:xfrm>
            <a:off x="4971278" y="1987827"/>
            <a:ext cx="3946848" cy="4336565"/>
          </a:xfrm>
        </p:spPr>
        <p:txBody>
          <a:bodyPr>
            <a:normAutofit/>
          </a:bodyPr>
          <a:lstStyle/>
          <a:p>
            <a:r>
              <a:rPr lang="en-US" dirty="0" smtClean="0"/>
              <a:t>Cultural Humility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No end result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Attempts to minimize damaging power dynamics</a:t>
            </a:r>
          </a:p>
        </p:txBody>
      </p:sp>
      <p:pic>
        <p:nvPicPr>
          <p:cNvPr id="3" name="Picture 2" descr="Culture - Wooden Tile Imag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409" y="4962939"/>
            <a:ext cx="2842591" cy="189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632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526" y="1010404"/>
            <a:ext cx="8229600" cy="679249"/>
          </a:xfrm>
        </p:spPr>
        <p:txBody>
          <a:bodyPr/>
          <a:lstStyle/>
          <a:p>
            <a:r>
              <a:rPr lang="en-US" dirty="0" smtClean="0"/>
              <a:t>Cultural Humility in Practice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526" y="2032580"/>
            <a:ext cx="8229600" cy="4354672"/>
          </a:xfrm>
        </p:spPr>
        <p:txBody>
          <a:bodyPr/>
          <a:lstStyle/>
          <a:p>
            <a:r>
              <a:rPr lang="en-US" dirty="0" smtClean="0"/>
              <a:t>Lessons from my experience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Another example: </a:t>
            </a:r>
            <a:r>
              <a:rPr lang="en-US" dirty="0" smtClean="0">
                <a:hlinkClick r:id="rId2"/>
              </a:rPr>
              <a:t>University of Pittsburgh Community Engagement Centers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6383" y="3115637"/>
            <a:ext cx="1466559" cy="10942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399" y="3115638"/>
            <a:ext cx="1831007" cy="10986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5918" y="3115637"/>
            <a:ext cx="1785233" cy="109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356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 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do you (or can you) promote cultural humility in your practice—with patients/clients, colleagues, or both?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07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>
            <a:spLocks noGrp="1"/>
          </p:cNvSpPr>
          <p:nvPr>
            <p:ph type="ctrTitle"/>
          </p:nvPr>
        </p:nvSpPr>
        <p:spPr>
          <a:xfrm>
            <a:off x="553295" y="1918579"/>
            <a:ext cx="5815232" cy="2102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9503A"/>
              </a:buClr>
              <a:buSzPts val="4800"/>
              <a:buFont typeface="Arial"/>
              <a:buNone/>
            </a:pPr>
            <a:r>
              <a:rPr lang="en-US" dirty="0" smtClean="0"/>
              <a:t>Trauma-Informed Strategies for </a:t>
            </a:r>
            <a:r>
              <a:rPr lang="en-US" dirty="0"/>
              <a:t>Prevention and Treatment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7607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dirty="0"/>
              <a:t>Incidence &amp; prevalence of opioid misuse in marginalized communities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dirty="0"/>
              <a:t>Influencing factors of opioid misuse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dirty="0"/>
              <a:t>Cultural competence, cultural humility, and cultural responsiveness</a:t>
            </a:r>
          </a:p>
          <a:p>
            <a:pPr marL="6858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dirty="0"/>
              <a:t>Strategies and frameworks for prevention and treatment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14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 &amp; Health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0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Trauma associated with</a:t>
            </a:r>
            <a:r>
              <a:rPr lang="en-US" baseline="30000" dirty="0" smtClean="0"/>
              <a:t>8</a:t>
            </a:r>
          </a:p>
          <a:p>
            <a:pPr marL="228600" indent="0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228600" indent="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Lower ART medication adherence</a:t>
            </a:r>
          </a:p>
          <a:p>
            <a:pPr marL="228600" indent="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Greater mental health symptoms</a:t>
            </a:r>
          </a:p>
          <a:p>
            <a:pPr marL="228600" indent="0"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marL="228600" indent="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Greater opioid misuse</a:t>
            </a:r>
          </a:p>
          <a:p>
            <a:pPr marL="228600" indent="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	</a:t>
            </a:r>
            <a:r>
              <a:rPr lang="en-US" dirty="0" smtClean="0"/>
              <a:t>Lower social health and general well-being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11432"/>
            <a:ext cx="1136350" cy="184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8225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526" y="920952"/>
            <a:ext cx="8229600" cy="599736"/>
          </a:xfrm>
        </p:spPr>
        <p:txBody>
          <a:bodyPr/>
          <a:lstStyle/>
          <a:p>
            <a:r>
              <a:rPr lang="en-US" sz="4000" dirty="0" smtClean="0"/>
              <a:t>Strategy #1: Consider the Theory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526" y="2236304"/>
            <a:ext cx="7556465" cy="3935896"/>
          </a:xfrm>
        </p:spPr>
        <p:txBody>
          <a:bodyPr>
            <a:normAutofit/>
          </a:bodyPr>
          <a:lstStyle/>
          <a:p>
            <a:r>
              <a:rPr lang="en-US" dirty="0" smtClean="0"/>
              <a:t>Feminist theory </a:t>
            </a:r>
            <a:r>
              <a:rPr lang="en-US" dirty="0" smtClean="0">
                <a:sym typeface="Wingdings" panose="05000000000000000000" pitchFamily="2" charset="2"/>
              </a:rPr>
              <a:t> accounts for legal, economic, &amp; social context of women’s lives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/>
          </a:p>
          <a:p>
            <a:r>
              <a:rPr lang="en-US" dirty="0" smtClean="0"/>
              <a:t>Queer theory </a:t>
            </a:r>
            <a:r>
              <a:rPr lang="en-US" dirty="0" smtClean="0">
                <a:sym typeface="Wingdings" panose="05000000000000000000" pitchFamily="2" charset="2"/>
              </a:rPr>
              <a:t> sexual orientation, gender roles, &amp; gender ID are social constructs</a:t>
            </a:r>
          </a:p>
          <a:p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37537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526" y="980586"/>
            <a:ext cx="8229600" cy="1037561"/>
          </a:xfrm>
        </p:spPr>
        <p:txBody>
          <a:bodyPr/>
          <a:lstStyle/>
          <a:p>
            <a:r>
              <a:rPr lang="en-US" sz="3600" dirty="0" smtClean="0"/>
              <a:t>Strategy #2: LGBTQ-Welcoming &amp; Affirming Clinics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526" y="2232861"/>
            <a:ext cx="8229600" cy="4354672"/>
          </a:xfrm>
        </p:spPr>
        <p:txBody>
          <a:bodyPr>
            <a:normAutofit fontScale="92500"/>
          </a:bodyPr>
          <a:lstStyle/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dirty="0" smtClean="0"/>
              <a:t>Building capacity:</a:t>
            </a:r>
          </a:p>
          <a:p>
            <a:pPr marL="1143000" lvl="1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Ongoing training in providing services for LGBTQ</a:t>
            </a:r>
          </a:p>
          <a:p>
            <a:pPr marL="1143000" lvl="1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Ask questions!</a:t>
            </a:r>
          </a:p>
          <a:p>
            <a:pPr marL="1143000" lvl="1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685800" indent="-457200">
              <a:buFont typeface="Arial" panose="020B0604020202020204" pitchFamily="34" charset="0"/>
              <a:buChar char="•"/>
            </a:pPr>
            <a:r>
              <a:rPr lang="en-US" dirty="0" smtClean="0"/>
              <a:t>Environmental changes:</a:t>
            </a:r>
          </a:p>
          <a:p>
            <a:pPr marL="1143000" lvl="1" indent="-4572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Welcoming and affirming materials &amp; signage </a:t>
            </a:r>
          </a:p>
          <a:p>
            <a:pPr marL="1143000" lvl="1" indent="-4572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Gender-inclusive restrooms</a:t>
            </a:r>
          </a:p>
          <a:p>
            <a:pPr marL="1143000" lvl="1" indent="-4572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Inclusive intake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832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526" y="970648"/>
            <a:ext cx="8229600" cy="639492"/>
          </a:xfrm>
        </p:spPr>
        <p:txBody>
          <a:bodyPr/>
          <a:lstStyle/>
          <a:p>
            <a:r>
              <a:rPr lang="en-US" dirty="0" smtClean="0"/>
              <a:t>Strategy #2: Community Engagement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Suppress negative effects of stigma on healthcare utilization</a:t>
            </a:r>
            <a:r>
              <a:rPr lang="en-US" baseline="30000" dirty="0" smtClean="0"/>
              <a:t>9</a:t>
            </a:r>
          </a:p>
          <a:p>
            <a:endParaRPr lang="en-US" baseline="30000" dirty="0" smtClean="0"/>
          </a:p>
          <a:p>
            <a:r>
              <a:rPr lang="en-US" dirty="0" smtClean="0"/>
              <a:t>Lower stigma, harassment, and abuse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0070C0"/>
                </a:solidFill>
              </a:rPr>
              <a:t>Providers have a critical role in promoting community engagement &amp; social support in reducing opioid misuse and OUD</a:t>
            </a:r>
          </a:p>
          <a:p>
            <a:endParaRPr lang="en-US" baseline="30000" dirty="0"/>
          </a:p>
          <a:p>
            <a:endParaRPr lang="en-US" baseline="30000" dirty="0" smtClean="0"/>
          </a:p>
          <a:p>
            <a:endParaRPr lang="en-US" baseline="30000" dirty="0"/>
          </a:p>
          <a:p>
            <a:endParaRPr lang="en-US" baseline="30000" dirty="0" smtClean="0"/>
          </a:p>
          <a:p>
            <a:endParaRPr lang="en-US" baseline="30000" dirty="0"/>
          </a:p>
          <a:p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8392874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526" y="970648"/>
            <a:ext cx="8229600" cy="639492"/>
          </a:xfrm>
        </p:spPr>
        <p:txBody>
          <a:bodyPr/>
          <a:lstStyle/>
          <a:p>
            <a:r>
              <a:rPr lang="en-US" sz="4000" dirty="0" smtClean="0"/>
              <a:t>Strategy #3: Holistic Approaches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0"/>
            <a:endParaRPr lang="en-US" dirty="0" smtClean="0"/>
          </a:p>
          <a:p>
            <a:pPr marL="685800" indent="-4572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baseline="30000" dirty="0"/>
          </a:p>
          <a:p>
            <a:endParaRPr lang="en-US" baseline="30000" dirty="0" smtClean="0"/>
          </a:p>
          <a:p>
            <a:endParaRPr lang="en-US" baseline="30000" dirty="0"/>
          </a:p>
          <a:p>
            <a:endParaRPr lang="en-US" baseline="30000" dirty="0" smtClean="0"/>
          </a:p>
          <a:p>
            <a:endParaRPr lang="en-US" baseline="30000" dirty="0"/>
          </a:p>
          <a:p>
            <a:endParaRPr lang="en-US" baseline="30000" dirty="0"/>
          </a:p>
        </p:txBody>
      </p:sp>
      <p:sp>
        <p:nvSpPr>
          <p:cNvPr id="5" name="Rounded Rectangle 4"/>
          <p:cNvSpPr/>
          <p:nvPr/>
        </p:nvSpPr>
        <p:spPr>
          <a:xfrm>
            <a:off x="3617886" y="2348623"/>
            <a:ext cx="1806196" cy="9144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Medical professionals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728205" y="4809336"/>
            <a:ext cx="1806196" cy="9144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BCBAs/LBAs, behavior therapists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728205" y="2348623"/>
            <a:ext cx="1806196" cy="9144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Psychologists, LPCs, LCSWs, recovery therapists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617885" y="4809336"/>
            <a:ext cx="1806196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Peer support &amp; community leaders</a:t>
            </a:r>
            <a:endParaRPr lang="en-US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547523" y="2348623"/>
            <a:ext cx="1806196" cy="914400"/>
          </a:xfrm>
          <a:prstGeom prst="roundRect">
            <a:avLst/>
          </a:prstGeom>
          <a:solidFill>
            <a:srgbClr val="FCC4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Spiritual or religious leaders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47522" y="4809336"/>
            <a:ext cx="1806196" cy="9144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ysClr val="windowText" lastClr="000000"/>
                </a:solidFill>
              </a:rPr>
              <a:t>University or academic researchers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cxnSp>
        <p:nvCxnSpPr>
          <p:cNvPr id="16" name="Straight Arrow Connector 15"/>
          <p:cNvCxnSpPr>
            <a:stCxn id="13" idx="3"/>
            <a:endCxn id="5" idx="1"/>
          </p:cNvCxnSpPr>
          <p:nvPr/>
        </p:nvCxnSpPr>
        <p:spPr>
          <a:xfrm>
            <a:off x="2353719" y="2805823"/>
            <a:ext cx="1264167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3"/>
            <a:endCxn id="7" idx="1"/>
          </p:cNvCxnSpPr>
          <p:nvPr/>
        </p:nvCxnSpPr>
        <p:spPr>
          <a:xfrm>
            <a:off x="5424082" y="2805823"/>
            <a:ext cx="1304123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2"/>
            <a:endCxn id="6" idx="0"/>
          </p:cNvCxnSpPr>
          <p:nvPr/>
        </p:nvCxnSpPr>
        <p:spPr>
          <a:xfrm>
            <a:off x="7631303" y="3263023"/>
            <a:ext cx="0" cy="1546313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1"/>
            <a:endCxn id="12" idx="3"/>
          </p:cNvCxnSpPr>
          <p:nvPr/>
        </p:nvCxnSpPr>
        <p:spPr>
          <a:xfrm flipH="1">
            <a:off x="5424081" y="5266536"/>
            <a:ext cx="130412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1"/>
            <a:endCxn id="14" idx="3"/>
          </p:cNvCxnSpPr>
          <p:nvPr/>
        </p:nvCxnSpPr>
        <p:spPr>
          <a:xfrm flipH="1">
            <a:off x="2353718" y="5266536"/>
            <a:ext cx="1264167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0"/>
            <a:endCxn id="13" idx="2"/>
          </p:cNvCxnSpPr>
          <p:nvPr/>
        </p:nvCxnSpPr>
        <p:spPr>
          <a:xfrm flipV="1">
            <a:off x="1450620" y="3263023"/>
            <a:ext cx="1" cy="1546313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3" idx="2"/>
            <a:endCxn id="12" idx="0"/>
          </p:cNvCxnSpPr>
          <p:nvPr/>
        </p:nvCxnSpPr>
        <p:spPr>
          <a:xfrm>
            <a:off x="1450621" y="3263023"/>
            <a:ext cx="3070362" cy="1546313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3" idx="2"/>
            <a:endCxn id="6" idx="0"/>
          </p:cNvCxnSpPr>
          <p:nvPr/>
        </p:nvCxnSpPr>
        <p:spPr>
          <a:xfrm>
            <a:off x="1450621" y="3263023"/>
            <a:ext cx="6180682" cy="1546313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2"/>
            <a:endCxn id="14" idx="0"/>
          </p:cNvCxnSpPr>
          <p:nvPr/>
        </p:nvCxnSpPr>
        <p:spPr>
          <a:xfrm flipH="1">
            <a:off x="1450620" y="3263023"/>
            <a:ext cx="3070364" cy="1546313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" idx="2"/>
            <a:endCxn id="12" idx="0"/>
          </p:cNvCxnSpPr>
          <p:nvPr/>
        </p:nvCxnSpPr>
        <p:spPr>
          <a:xfrm flipH="1">
            <a:off x="4520983" y="3263023"/>
            <a:ext cx="1" cy="1546313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6" idx="0"/>
          </p:cNvCxnSpPr>
          <p:nvPr/>
        </p:nvCxnSpPr>
        <p:spPr>
          <a:xfrm>
            <a:off x="4444510" y="3243147"/>
            <a:ext cx="3186793" cy="1566189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7" idx="2"/>
            <a:endCxn id="14" idx="0"/>
          </p:cNvCxnSpPr>
          <p:nvPr/>
        </p:nvCxnSpPr>
        <p:spPr>
          <a:xfrm flipH="1">
            <a:off x="1450620" y="3263023"/>
            <a:ext cx="6180683" cy="1546313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7" idx="2"/>
            <a:endCxn id="12" idx="0"/>
          </p:cNvCxnSpPr>
          <p:nvPr/>
        </p:nvCxnSpPr>
        <p:spPr>
          <a:xfrm flipH="1">
            <a:off x="4520983" y="3263023"/>
            <a:ext cx="3110320" cy="1546313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13" idx="0"/>
            <a:endCxn id="7" idx="0"/>
          </p:cNvCxnSpPr>
          <p:nvPr/>
        </p:nvCxnSpPr>
        <p:spPr>
          <a:xfrm rot="5400000" flipH="1" flipV="1">
            <a:off x="4540962" y="-741718"/>
            <a:ext cx="12700" cy="6180682"/>
          </a:xfrm>
          <a:prstGeom prst="curvedConnector3">
            <a:avLst>
              <a:gd name="adj1" fmla="val 3600000"/>
            </a:avLst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urved Connector 51"/>
          <p:cNvCxnSpPr>
            <a:stCxn id="14" idx="2"/>
            <a:endCxn id="6" idx="2"/>
          </p:cNvCxnSpPr>
          <p:nvPr/>
        </p:nvCxnSpPr>
        <p:spPr>
          <a:xfrm rot="16200000" flipH="1">
            <a:off x="4540961" y="2633394"/>
            <a:ext cx="12700" cy="6180683"/>
          </a:xfrm>
          <a:prstGeom prst="curvedConnector3">
            <a:avLst>
              <a:gd name="adj1" fmla="val 1800000"/>
            </a:avLst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020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>
            <a:spLocks noGrp="1"/>
          </p:cNvSpPr>
          <p:nvPr>
            <p:ph type="ctrTitle"/>
          </p:nvPr>
        </p:nvSpPr>
        <p:spPr>
          <a:xfrm>
            <a:off x="607083" y="2876009"/>
            <a:ext cx="5815232" cy="2102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9503A"/>
              </a:buClr>
              <a:buSzPts val="4800"/>
              <a:buFont typeface="Arial"/>
              <a:buNone/>
            </a:pPr>
            <a:r>
              <a:rPr lang="en-US" dirty="0"/>
              <a:t>Conclusion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47654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Trauma faced by LGBTQ clients/patients is unique.</a:t>
            </a:r>
          </a:p>
          <a:p>
            <a:pPr marL="50800" indent="0">
              <a:buNone/>
            </a:pPr>
            <a:endParaRPr lang="en-US" dirty="0" smtClean="0"/>
          </a:p>
          <a:p>
            <a:r>
              <a:rPr lang="en-US" dirty="0" smtClean="0"/>
              <a:t>Integrating client/patient lived experience is critical to culturally-responsive care.</a:t>
            </a:r>
          </a:p>
          <a:p>
            <a:endParaRPr lang="en-US" dirty="0" smtClean="0"/>
          </a:p>
          <a:p>
            <a:r>
              <a:rPr lang="en-US" dirty="0" smtClean="0"/>
              <a:t>Interdisciplinary and holistic approaches can support trauma-informed prevention and treatment.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Takeaway Messages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507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3192" y="395654"/>
            <a:ext cx="768447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Kaston D. Anderson-Carpenter, Ph.D., M.P.H., BCBA-D, LBA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Assistant Professor of Psychology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Core Faculty, MSU Consortium for Multicultural Psychology Research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Affiliate Faculty, MSU Institute for Public Policy and Social Research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Michigan State University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Psychology Building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316 Physics Road, Room 238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East Lansing, MI 48824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Phone: (517) 432-0686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Email: kaston@msu.edu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Pronouns: he/him/his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128" y="4205212"/>
            <a:ext cx="1850603" cy="105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614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526" y="960709"/>
            <a:ext cx="8229600" cy="599736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526" y="1699591"/>
            <a:ext cx="8229600" cy="5027090"/>
          </a:xfrm>
        </p:spPr>
        <p:txBody>
          <a:bodyPr>
            <a:normAutofit fontScale="92500" lnSpcReduction="20000"/>
          </a:bodyPr>
          <a:lstStyle/>
          <a:p>
            <a:r>
              <a:rPr lang="en-US" sz="1300" dirty="0" smtClean="0"/>
              <a:t>1. </a:t>
            </a:r>
            <a:r>
              <a:rPr lang="en-US" sz="1300" dirty="0" err="1" smtClean="0"/>
              <a:t>Capistrant</a:t>
            </a:r>
            <a:r>
              <a:rPr lang="en-US" sz="1300" dirty="0" smtClean="0"/>
              <a:t>, B. D., </a:t>
            </a:r>
            <a:r>
              <a:rPr lang="en-US" sz="1300" dirty="0"/>
              <a:t>&amp; </a:t>
            </a:r>
            <a:r>
              <a:rPr lang="en-US" sz="1300" dirty="0" err="1" smtClean="0"/>
              <a:t>Nakash</a:t>
            </a:r>
            <a:r>
              <a:rPr lang="en-US" sz="1300" dirty="0" smtClean="0"/>
              <a:t>, O. </a:t>
            </a:r>
            <a:r>
              <a:rPr lang="en-US" sz="1300" dirty="0"/>
              <a:t>(2019). Lesbian, gay, and bisexual adults have higher prevalence of illicit opioid misuse than heterosexual adults: Evidence from the National Survey on Drug Use and Health, 2015-2017. </a:t>
            </a:r>
            <a:r>
              <a:rPr lang="en-US" sz="1300" i="1" dirty="0"/>
              <a:t>LGBT Health, 6</a:t>
            </a:r>
            <a:r>
              <a:rPr lang="en-US" sz="1300" dirty="0"/>
              <a:t>(6), 326-330. doi: 10.1089/lgbt.2019.0060</a:t>
            </a:r>
          </a:p>
          <a:p>
            <a:r>
              <a:rPr lang="en-US" sz="1300" dirty="0" smtClean="0"/>
              <a:t>2. </a:t>
            </a:r>
            <a:r>
              <a:rPr lang="en-US" sz="1300" dirty="0"/>
              <a:t>Anderson-Carpenter, K. D., Rutledge, J. D., &amp; Mitchell, K. (2020). Prescription opioid misuse among heterosexual versus lesbian, gay, and bisexual military veterans: Evidence from the 2015-2017 National Survey of Drug Use and Health. </a:t>
            </a:r>
            <a:r>
              <a:rPr lang="en-US" sz="1300" i="1" dirty="0"/>
              <a:t>Drug and Alcohol Dependence</a:t>
            </a:r>
            <a:r>
              <a:rPr lang="en-US" sz="1300" dirty="0"/>
              <a:t>. doi:10.1016/j.drugalcdep.2019.107794</a:t>
            </a:r>
          </a:p>
          <a:p>
            <a:r>
              <a:rPr lang="en-US" sz="1300" dirty="0" smtClean="0"/>
              <a:t>3. </a:t>
            </a:r>
            <a:r>
              <a:rPr lang="en-US" sz="1300" dirty="0"/>
              <a:t>Anderson-Carpenter, K. D., &amp; Tacy, G. S. (in preparation). Social cofactors of prescription opioid misuse in lesbian, gay, and bisexual versus heterosexual rural adults: Evidence from the 2015-2018 National Survey of Drug Use and Health. </a:t>
            </a:r>
          </a:p>
          <a:p>
            <a:r>
              <a:rPr lang="en-US" sz="1300" dirty="0" smtClean="0"/>
              <a:t>4. </a:t>
            </a:r>
            <a:r>
              <a:rPr lang="en-US" sz="1300" dirty="0" err="1"/>
              <a:t>Benotsch</a:t>
            </a:r>
            <a:r>
              <a:rPr lang="en-US" sz="1300" dirty="0"/>
              <a:t>, E. G., Zimmerman, R., </a:t>
            </a:r>
            <a:r>
              <a:rPr lang="en-US" sz="1300" dirty="0" err="1"/>
              <a:t>Cathers</a:t>
            </a:r>
            <a:r>
              <a:rPr lang="en-US" sz="1300" dirty="0"/>
              <a:t>, L., McNulty, S., Pierce, J. Heck, T., . . . Snipes, D. (2013). Non-medical use of prescription drugs, polysubstance use, and mental health in transgender adults. </a:t>
            </a:r>
            <a:r>
              <a:rPr lang="en-US" sz="1300" i="1" dirty="0"/>
              <a:t>Drug and Alcohol Dependence, 132, </a:t>
            </a:r>
            <a:r>
              <a:rPr lang="en-US" sz="1300" dirty="0"/>
              <a:t>391-394. doi: 10.1016/j.drugalcdep.2013.02.027</a:t>
            </a:r>
          </a:p>
          <a:p>
            <a:r>
              <a:rPr lang="en-US" sz="1300" dirty="0" smtClean="0"/>
              <a:t>5</a:t>
            </a:r>
            <a:r>
              <a:rPr lang="en-US" sz="1300" dirty="0"/>
              <a:t>. Meyer, I. H. (2003). Prejudice, social stress, and mental health in lesbian, gay, and bisexual Populations: Conceptual issues and research evidence. </a:t>
            </a:r>
            <a:r>
              <a:rPr lang="en-US" sz="1300" i="1" dirty="0"/>
              <a:t>Psychological Bulletin, 129</a:t>
            </a:r>
            <a:r>
              <a:rPr lang="en-US" sz="1300" dirty="0"/>
              <a:t>(5), 674-697. </a:t>
            </a:r>
            <a:endParaRPr lang="en-US" sz="1300" dirty="0" smtClean="0"/>
          </a:p>
          <a:p>
            <a:r>
              <a:rPr lang="en-US" sz="1300" dirty="0" smtClean="0"/>
              <a:t>6</a:t>
            </a:r>
            <a:r>
              <a:rPr lang="en-US" sz="1300" dirty="0"/>
              <a:t>. Crenshaw, K. (1989). </a:t>
            </a:r>
            <a:r>
              <a:rPr lang="en-US" sz="1300" dirty="0" err="1"/>
              <a:t>Demarginalizing</a:t>
            </a:r>
            <a:r>
              <a:rPr lang="en-US" sz="1300" dirty="0"/>
              <a:t> the </a:t>
            </a:r>
            <a:r>
              <a:rPr lang="en-US" sz="1300" dirty="0" smtClean="0"/>
              <a:t>interaction </a:t>
            </a:r>
            <a:r>
              <a:rPr lang="en-US" sz="1300" dirty="0"/>
              <a:t>of race and sex: A Black feminist critique of antidiscrimination doctrine, feminist theory and antiracist policies. </a:t>
            </a:r>
            <a:r>
              <a:rPr lang="en-US" sz="1300" i="1" dirty="0"/>
              <a:t>University of Chicago Legal Forum</a:t>
            </a:r>
            <a:r>
              <a:rPr lang="en-US" sz="1300" dirty="0"/>
              <a:t>(1), 139-167. </a:t>
            </a:r>
            <a:endParaRPr lang="en-US" sz="1300" dirty="0" smtClean="0"/>
          </a:p>
          <a:p>
            <a:r>
              <a:rPr lang="en-US" sz="1300" dirty="0" smtClean="0"/>
              <a:t>7. Crenshaw</a:t>
            </a:r>
            <a:r>
              <a:rPr lang="en-US" sz="1300" dirty="0"/>
              <a:t>, K. (1991). Mapping the margins: Intersectionality, identity politics, and violence against women of color. </a:t>
            </a:r>
            <a:r>
              <a:rPr lang="en-US" sz="1300" i="1" dirty="0"/>
              <a:t>Stanford Law Review, 43</a:t>
            </a:r>
            <a:r>
              <a:rPr lang="en-US" sz="1300" dirty="0"/>
              <a:t>(6), 1241-1300. </a:t>
            </a:r>
            <a:endParaRPr lang="en-US" sz="1300" dirty="0" smtClean="0"/>
          </a:p>
          <a:p>
            <a:r>
              <a:rPr lang="en-US" sz="1300" dirty="0" smtClean="0"/>
              <a:t>8. </a:t>
            </a:r>
            <a:r>
              <a:rPr lang="en-US" sz="1300" dirty="0"/>
              <a:t>Cuca, Y. P., Shumway, M., </a:t>
            </a:r>
            <a:r>
              <a:rPr lang="en-US" sz="1300" dirty="0" err="1"/>
              <a:t>Machtinger</a:t>
            </a:r>
            <a:r>
              <a:rPr lang="en-US" sz="1300" dirty="0"/>
              <a:t>, E. L., Davis, K., Khanna, N., </a:t>
            </a:r>
            <a:r>
              <a:rPr lang="en-US" sz="1300" dirty="0" err="1"/>
              <a:t>Cocohoba</a:t>
            </a:r>
            <a:r>
              <a:rPr lang="en-US" sz="1300" dirty="0"/>
              <a:t>, J., &amp; Dawson-Rose, C. (2019). The association of trauma with the physical, behavioral, and social health of women living with HIV: Pathways to guide trauma-informed health care interventions. </a:t>
            </a:r>
            <a:r>
              <a:rPr lang="en-US" sz="1300" i="1" dirty="0"/>
              <a:t>Women's Health Issues, 29</a:t>
            </a:r>
            <a:r>
              <a:rPr lang="en-US" sz="1300" dirty="0"/>
              <a:t>(5), 376-384. </a:t>
            </a:r>
            <a:r>
              <a:rPr lang="en-US" sz="1300" dirty="0" smtClean="0"/>
              <a:t>doi:10.1016/j.whi.2019.06.001</a:t>
            </a:r>
          </a:p>
          <a:p>
            <a:r>
              <a:rPr lang="en-US" sz="1300" dirty="0" smtClean="0"/>
              <a:t>9</a:t>
            </a:r>
            <a:r>
              <a:rPr lang="en-US" sz="1300" dirty="0"/>
              <a:t>. Anderson-Carpenter, K. D., Sauter, H. M., Luiggi-Hernández, J. G., &amp; Haight, P. E. (2019). Associations between perceived homophobia, community connectedness, and having a primary care provider among gay and bisexual men. Sexuality Research and Social Policy, 16, 309-316. </a:t>
            </a:r>
            <a:r>
              <a:rPr lang="en-US" sz="1300"/>
              <a:t>doi:10.1007/s13178-018-0347-8</a:t>
            </a:r>
            <a:endParaRPr lang="en-US" sz="1300" dirty="0"/>
          </a:p>
          <a:p>
            <a:r>
              <a:rPr lang="en-US" sz="1300" dirty="0" smtClean="0"/>
              <a:t> 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348400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06" y="858258"/>
            <a:ext cx="8229600" cy="530927"/>
          </a:xfrm>
        </p:spPr>
        <p:txBody>
          <a:bodyPr/>
          <a:lstStyle/>
          <a:p>
            <a:r>
              <a:rPr lang="en-US" sz="3800" dirty="0"/>
              <a:t>Heterosexual vs. LGB Prevalence</a:t>
            </a:r>
            <a:r>
              <a:rPr lang="en-US" sz="3800" baseline="30000" dirty="0"/>
              <a:t>1</a:t>
            </a:r>
            <a:endParaRPr lang="en-US" sz="3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526" y="2503328"/>
            <a:ext cx="8229600" cy="435467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200" dirty="0"/>
          </a:p>
          <a:p>
            <a:endParaRPr lang="en-US" sz="1200" dirty="0"/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5265380"/>
              </p:ext>
            </p:extLst>
          </p:nvPr>
        </p:nvGraphicFramePr>
        <p:xfrm>
          <a:off x="817685" y="1591408"/>
          <a:ext cx="7262445" cy="4347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1763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06" y="1060482"/>
            <a:ext cx="8229600" cy="645226"/>
          </a:xfrm>
        </p:spPr>
        <p:txBody>
          <a:bodyPr/>
          <a:lstStyle/>
          <a:p>
            <a:r>
              <a:rPr lang="en-US" sz="3800" dirty="0"/>
              <a:t>Gender &amp; Age Differences in </a:t>
            </a:r>
            <a:r>
              <a:rPr lang="en-US" sz="3800" dirty="0" smtClean="0"/>
              <a:t>LGB</a:t>
            </a:r>
            <a:r>
              <a:rPr lang="en-US" sz="3800" baseline="30000" dirty="0" smtClean="0"/>
              <a:t>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526" y="2503328"/>
            <a:ext cx="8229600" cy="4354672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 err="1"/>
              <a:t>Capistrant</a:t>
            </a:r>
            <a:r>
              <a:rPr lang="en-US" sz="1200" dirty="0"/>
              <a:t> &amp; </a:t>
            </a:r>
            <a:r>
              <a:rPr lang="en-US" sz="1200" dirty="0" err="1"/>
              <a:t>Nakash</a:t>
            </a:r>
            <a:r>
              <a:rPr lang="en-US" sz="1200" dirty="0"/>
              <a:t> (2019). Lesbian, gay, and bisexual adults have higher prevalence of illicit opioid misuse than heterosexual adults: Evidence from the National Survey on Drug Use and Health, 2015-2017. </a:t>
            </a:r>
            <a:r>
              <a:rPr lang="en-US" sz="1200" i="1" dirty="0"/>
              <a:t>LGBT Health, 6</a:t>
            </a:r>
            <a:r>
              <a:rPr lang="en-US" sz="1200" dirty="0"/>
              <a:t>(6), 326-330. doi: 10.1089/lgbt.2019.0060</a:t>
            </a:r>
          </a:p>
          <a:p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4904880"/>
              </p:ext>
            </p:extLst>
          </p:nvPr>
        </p:nvGraphicFramePr>
        <p:xfrm>
          <a:off x="1011114" y="1820009"/>
          <a:ext cx="7288823" cy="4211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6847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LGB vs. Heterosexual </a:t>
            </a:r>
            <a:r>
              <a:rPr lang="en-US" sz="3800" dirty="0" smtClean="0"/>
              <a:t>Veterans</a:t>
            </a:r>
            <a:r>
              <a:rPr lang="en-US" sz="3800" baseline="30000" dirty="0"/>
              <a:t>2</a:t>
            </a:r>
            <a:endParaRPr lang="en-US" sz="3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858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Bisexual adults have greater lifetime odds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Overall: &gt; 3.0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Men: &gt; 2.5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Women: &gt; 4.0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6858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Bisexual women have ~3.5 times greater odds of past-year misuse</a:t>
            </a:r>
          </a:p>
          <a:p>
            <a:pPr marL="6858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6858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88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/>
              <a:t>LGB vs. Heterosexual Rural </a:t>
            </a:r>
            <a:r>
              <a:rPr lang="en-US" sz="3800" dirty="0" smtClean="0"/>
              <a:t>Adults</a:t>
            </a:r>
            <a:r>
              <a:rPr lang="en-US" sz="3800" baseline="30000" dirty="0"/>
              <a:t>3</a:t>
            </a:r>
            <a:endParaRPr lang="en-US" sz="3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858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Bisexual adults have greater lifetime odds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Overall: &gt; 2.0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Men: ~ 2.0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Women: &gt; 2.6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6858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Past 12 months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Lesbian or gay: ~1.75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Bisexual: &lt;2.0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Bisexual women: &lt;2.75</a:t>
            </a:r>
          </a:p>
          <a:p>
            <a:pPr marL="6858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/>
          </a:p>
          <a:p>
            <a:r>
              <a:rPr lang="en-US" sz="1100" dirty="0"/>
              <a:t>Anderson-Carpenter, K. D., &amp; Tacy, G. S. (in preparation). Social cofactors of prescription opioid misuse in lesbian, gay, and bisexual versus heterosexual rural adults: Evidence from the 2015-2018 National Survey of Drug Use and Health.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34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12176" y="1186962"/>
            <a:ext cx="8205949" cy="5539719"/>
          </a:xfrm>
        </p:spPr>
        <p:txBody>
          <a:bodyPr>
            <a:normAutofit/>
          </a:bodyPr>
          <a:lstStyle/>
          <a:p>
            <a:pPr marL="685800" indent="-4572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Correlates of nonmedical Rx drug use among transgender </a:t>
            </a:r>
            <a:r>
              <a:rPr lang="en-US" dirty="0" smtClean="0"/>
              <a:t>adults</a:t>
            </a:r>
            <a:r>
              <a:rPr lang="en-US" baseline="30000" dirty="0"/>
              <a:t>4</a:t>
            </a:r>
            <a:endParaRPr lang="en-US" dirty="0"/>
          </a:p>
          <a:p>
            <a:pPr marL="1143000" lvl="1" indent="-4572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HIV (44%)</a:t>
            </a:r>
          </a:p>
          <a:p>
            <a:pPr marL="1143000" lvl="1" indent="-4572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Clinical mental health concern, lower self-esteem</a:t>
            </a:r>
          </a:p>
          <a:p>
            <a:pPr marL="1143000" lvl="1" indent="-4572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Greater perceived discrimination based on gender ID</a:t>
            </a:r>
          </a:p>
          <a:p>
            <a:pPr marL="228600" indent="0"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 marL="228600" indent="0"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 marL="228600" indent="0"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 marL="228600" indent="0">
              <a:lnSpc>
                <a:spcPct val="11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162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>
            <a:spLocks noGrp="1"/>
          </p:cNvSpPr>
          <p:nvPr>
            <p:ph type="ctrTitle"/>
          </p:nvPr>
        </p:nvSpPr>
        <p:spPr>
          <a:xfrm>
            <a:off x="514920" y="2653798"/>
            <a:ext cx="5398590" cy="2102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9503A"/>
              </a:buClr>
              <a:buSzPts val="4800"/>
              <a:buFont typeface="Arial"/>
              <a:buNone/>
            </a:pPr>
            <a:r>
              <a:rPr lang="en-US" dirty="0"/>
              <a:t>Influencing Factors of Opioid Misuse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3995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First, a Focus on Identity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dirty="0" smtClean="0"/>
              <a:t>Who are you?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dirty="0" smtClean="0"/>
              <a:t>What are your identities?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dirty="0" smtClean="0"/>
              <a:t>How do they shape how you navigate the world?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dirty="0" smtClean="0"/>
              <a:t>What advantages and/or obstacles have you faced based on your identity?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04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1374</Words>
  <Application>Microsoft Office PowerPoint</Application>
  <PresentationFormat>On-screen Show (4:3)</PresentationFormat>
  <Paragraphs>229</Paragraphs>
  <Slides>28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Wingdings</vt:lpstr>
      <vt:lpstr>Office Theme</vt:lpstr>
      <vt:lpstr>Opioid Misuse in Marginalized Communities</vt:lpstr>
      <vt:lpstr>Overview</vt:lpstr>
      <vt:lpstr>Heterosexual vs. LGB Prevalence1</vt:lpstr>
      <vt:lpstr>Gender &amp; Age Differences in LGB1 </vt:lpstr>
      <vt:lpstr>LGB vs. Heterosexual Veterans2</vt:lpstr>
      <vt:lpstr>LGB vs. Heterosexual Rural Adults3</vt:lpstr>
      <vt:lpstr>PowerPoint Presentation</vt:lpstr>
      <vt:lpstr>Influencing Factors of Opioid Misuse</vt:lpstr>
      <vt:lpstr>First, a Focus on Identity</vt:lpstr>
      <vt:lpstr>Minority Stress Model5</vt:lpstr>
      <vt:lpstr>What is Intersectionality?</vt:lpstr>
      <vt:lpstr>Risk &amp; Protective Factors</vt:lpstr>
      <vt:lpstr>Small Group Discussion</vt:lpstr>
      <vt:lpstr>Cultural Competence, Cultural Humility, &amp; Cultural Responsiveness</vt:lpstr>
      <vt:lpstr>What’s the Difference?</vt:lpstr>
      <vt:lpstr>What’s the Difference?</vt:lpstr>
      <vt:lpstr>Cultural Humility in Practice</vt:lpstr>
      <vt:lpstr>Small Group Discussion</vt:lpstr>
      <vt:lpstr>Trauma-Informed Strategies for Prevention and Treatment</vt:lpstr>
      <vt:lpstr>Trauma &amp; Health</vt:lpstr>
      <vt:lpstr>Strategy #1: Consider the Theory</vt:lpstr>
      <vt:lpstr>Strategy #2: LGBTQ-Welcoming &amp; Affirming Clinics</vt:lpstr>
      <vt:lpstr>Strategy #2: Community Engagement</vt:lpstr>
      <vt:lpstr>Strategy #3: Holistic Approaches</vt:lpstr>
      <vt:lpstr>Conclusion</vt:lpstr>
      <vt:lpstr>Key Takeaway Messages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Eric</dc:creator>
  <cp:lastModifiedBy>Kaston Anderson-Carpenter</cp:lastModifiedBy>
  <cp:revision>39</cp:revision>
  <dcterms:created xsi:type="dcterms:W3CDTF">2018-07-09T15:49:10Z</dcterms:created>
  <dcterms:modified xsi:type="dcterms:W3CDTF">2020-01-22T18:46:08Z</dcterms:modified>
</cp:coreProperties>
</file>